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0" r:id="rId1"/>
  </p:sldMasterIdLst>
  <p:notesMasterIdLst>
    <p:notesMasterId r:id="rId21"/>
  </p:notesMasterIdLst>
  <p:sldIdLst>
    <p:sldId id="259" r:id="rId2"/>
    <p:sldId id="262" r:id="rId3"/>
    <p:sldId id="266" r:id="rId4"/>
    <p:sldId id="270" r:id="rId5"/>
    <p:sldId id="267" r:id="rId6"/>
    <p:sldId id="275" r:id="rId7"/>
    <p:sldId id="268" r:id="rId8"/>
    <p:sldId id="269" r:id="rId9"/>
    <p:sldId id="260" r:id="rId10"/>
    <p:sldId id="271" r:id="rId11"/>
    <p:sldId id="264" r:id="rId12"/>
    <p:sldId id="276" r:id="rId13"/>
    <p:sldId id="273" r:id="rId14"/>
    <p:sldId id="272" r:id="rId15"/>
    <p:sldId id="274" r:id="rId16"/>
    <p:sldId id="261" r:id="rId17"/>
    <p:sldId id="256" r:id="rId18"/>
    <p:sldId id="257" r:id="rId19"/>
    <p:sldId id="258" r:id="rId20"/>
  </p:sldIdLst>
  <p:sldSz cx="9144000" cy="6858000" type="screen4x3"/>
  <p:notesSz cx="6858000" cy="9144000"/>
  <p:embeddedFontLst>
    <p:embeddedFont>
      <p:font typeface="Arimo" panose="020B0604020202020204" charset="0"/>
      <p:regular r:id="rId22"/>
      <p:bold r:id="rId23"/>
    </p:embeddedFont>
    <p:embeddedFont>
      <p:font typeface="MS PGothic" panose="020B0600070205080204" pitchFamily="34" charset="-128"/>
      <p:regular r:id="rId24"/>
    </p:embeddedFont>
    <p:embeddedFont>
      <p:font typeface="Arial Black" panose="020B0A04020102020204" pitchFamily="34" charset="0"/>
      <p:bold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5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193962669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
        <p:cNvGrpSpPr/>
        <p:nvPr/>
      </p:nvGrpSpPr>
      <p:grpSpPr>
        <a:xfrm>
          <a:off x="0" y="0"/>
          <a:ext cx="0" cy="0"/>
          <a:chOff x="0" y="0"/>
          <a:chExt cx="0" cy="0"/>
        </a:xfrm>
      </p:grpSpPr>
      <p:sp>
        <p:nvSpPr>
          <p:cNvPr id="22" name="Shape 22"/>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3" name="Shape 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35317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Shape 30"/>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31" name="Shape 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1862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42" name="Shape 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7828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layout with centered title and subtitle placeholders">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685800" y="2130425"/>
            <a:ext cx="7772400" cy="1470024"/>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5pPr>
            <a:lvl6pPr marL="0" marR="0" lvl="5"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6pPr>
            <a:lvl7pPr marL="0" marR="0" lvl="6"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7pPr>
            <a:lvl8pPr marL="0" marR="0" lvl="7"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8pPr>
            <a:lvl9pPr marL="0" marR="0" lvl="8"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3" name="Shape 13"/>
          <p:cNvSpPr txBox="1">
            <a:spLocks noGrp="1"/>
          </p:cNvSpPr>
          <p:nvPr>
            <p:ph type="subTitle" idx="1"/>
          </p:nvPr>
        </p:nvSpPr>
        <p:spPr>
          <a:xfrm>
            <a:off x="1371600" y="3886200"/>
            <a:ext cx="6400799" cy="1752600"/>
          </a:xfrm>
          <a:prstGeom prst="rect">
            <a:avLst/>
          </a:prstGeom>
          <a:noFill/>
          <a:ln>
            <a:noFill/>
          </a:ln>
        </p:spPr>
        <p:txBody>
          <a:bodyPr wrap="square" lIns="91425" tIns="91425" rIns="91425" bIns="91425" anchor="t" anchorCtr="0"/>
          <a:lstStyle>
            <a:lvl1pPr marL="342900" marR="0" lvl="0" indent="-1397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3429000" marR="0" lvl="6"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4800600" marR="0" lvl="7"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6629400" marR="0" lvl="8"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15" name="Shape 15"/>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16" name="Shape 16"/>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SzPct val="25000"/>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7"/>
        <p:cNvGrpSpPr/>
        <p:nvPr/>
      </p:nvGrpSpPr>
      <p:grpSpPr>
        <a:xfrm>
          <a:off x="0" y="0"/>
          <a:ext cx="0" cy="0"/>
          <a:chOff x="0" y="0"/>
          <a:chExt cx="0" cy="0"/>
        </a:xfrm>
      </p:grpSpPr>
      <p:sp>
        <p:nvSpPr>
          <p:cNvPr id="18" name="Shape 18"/>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SzPct val="25000"/>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7F315931-F8D7-4508-8F98-54E2800AC1DF}" type="slidenum">
              <a:rPr lang="en-US" altLang="en-US"/>
              <a:pPr>
                <a:defRPr/>
              </a:pPr>
              <a:t>‹#›</a:t>
            </a:fld>
            <a:endParaRPr lang="en-US" altLang="en-US"/>
          </a:p>
        </p:txBody>
      </p:sp>
    </p:spTree>
    <p:extLst>
      <p:ext uri="{BB962C8B-B14F-4D97-AF65-F5344CB8AC3E}">
        <p14:creationId xmlns:p14="http://schemas.microsoft.com/office/powerpoint/2010/main" val="6080472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5pPr>
            <a:lvl6pPr marL="0" marR="0" lvl="5"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6pPr>
            <a:lvl7pPr marL="0" marR="0" lvl="6"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7pPr>
            <a:lvl8pPr marL="0" marR="0" lvl="7"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8pPr>
            <a:lvl9pPr marL="0" marR="0" lvl="8" indent="0" algn="ctr" rtl="0">
              <a:lnSpc>
                <a:spcPct val="100000"/>
              </a:lnSpc>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7" name="Shape 7"/>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3429000" marR="0" lvl="6"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4800600" marR="0" lvl="7"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6629400" marR="0" lvl="8"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10" name="Shape 10"/>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R1RMV5qhwyE" TargetMode="External"/><Relationship Id="rId2" Type="http://schemas.openxmlformats.org/officeDocument/2006/relationships/hyperlink" Target="http://video.disney.com/watch/they-might-be-giants-meet-the-elements-4bbb2bad4e29bdf379d72caa"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8379" y="206375"/>
            <a:ext cx="7772400" cy="1470024"/>
          </a:xfrm>
        </p:spPr>
        <p:txBody>
          <a:bodyPr/>
          <a:lstStyle/>
          <a:p>
            <a:r>
              <a:rPr lang="en-US" dirty="0" smtClean="0"/>
              <a:t>DO NOW</a:t>
            </a:r>
            <a:endParaRPr lang="en-US" dirty="0"/>
          </a:p>
        </p:txBody>
      </p:sp>
      <p:sp>
        <p:nvSpPr>
          <p:cNvPr id="3" name="Subtitle 2"/>
          <p:cNvSpPr>
            <a:spLocks noGrp="1"/>
          </p:cNvSpPr>
          <p:nvPr>
            <p:ph type="subTitle" idx="1"/>
          </p:nvPr>
        </p:nvSpPr>
        <p:spPr>
          <a:xfrm>
            <a:off x="522028" y="1698624"/>
            <a:ext cx="7758751" cy="1752600"/>
          </a:xfrm>
        </p:spPr>
        <p:txBody>
          <a:bodyPr/>
          <a:lstStyle/>
          <a:p>
            <a:r>
              <a:rPr lang="en-US" dirty="0" smtClean="0"/>
              <a:t>In science binder, date the next page and answer the question: </a:t>
            </a:r>
          </a:p>
          <a:p>
            <a:pPr marL="203200" indent="0">
              <a:buNone/>
            </a:pPr>
            <a:r>
              <a:rPr lang="en-US" dirty="0" smtClean="0">
                <a:solidFill>
                  <a:srgbClr val="FF0000"/>
                </a:solidFill>
              </a:rPr>
              <a:t>How do we know from looking at the Periodic Table how many </a:t>
            </a:r>
            <a:r>
              <a:rPr lang="en-US" u="sng" dirty="0" smtClean="0">
                <a:solidFill>
                  <a:srgbClr val="FF0000"/>
                </a:solidFill>
              </a:rPr>
              <a:t>electrons</a:t>
            </a:r>
            <a:r>
              <a:rPr lang="en-US" dirty="0" smtClean="0">
                <a:solidFill>
                  <a:srgbClr val="FF0000"/>
                </a:solidFill>
              </a:rPr>
              <a:t> an atom has? </a:t>
            </a:r>
            <a:r>
              <a:rPr lang="en-US" dirty="0" smtClean="0">
                <a:solidFill>
                  <a:schemeClr val="tx1"/>
                </a:solidFill>
              </a:rPr>
              <a:t>(hint: use p 10-11of INB)</a:t>
            </a:r>
          </a:p>
          <a:p>
            <a:pPr marL="203200" indent="0">
              <a:buNone/>
            </a:pPr>
            <a:r>
              <a:rPr lang="en-US" b="1" dirty="0" smtClean="0">
                <a:solidFill>
                  <a:schemeClr val="tx1"/>
                </a:solidFill>
              </a:rPr>
              <a:t>If you finish early, please make sure your table of contents is up to date in your INB.</a:t>
            </a:r>
            <a:endParaRPr lang="en-US" b="1" dirty="0">
              <a:solidFill>
                <a:schemeClr val="tx1"/>
              </a:solidFill>
            </a:endParaRPr>
          </a:p>
        </p:txBody>
      </p:sp>
      <p:pic>
        <p:nvPicPr>
          <p:cNvPr id="4" name="Shape 26"/>
          <p:cNvPicPr preferRelativeResize="0"/>
          <p:nvPr/>
        </p:nvPicPr>
        <p:blipFill rotWithShape="1">
          <a:blip r:embed="rId2">
            <a:alphaModFix/>
          </a:blip>
          <a:srcRect/>
          <a:stretch/>
        </p:blipFill>
        <p:spPr>
          <a:xfrm>
            <a:off x="228600" y="228600"/>
            <a:ext cx="1965960" cy="1447799"/>
          </a:xfrm>
          <a:prstGeom prst="rect">
            <a:avLst/>
          </a:prstGeom>
          <a:noFill/>
          <a:ln>
            <a:noFill/>
          </a:ln>
        </p:spPr>
      </p:pic>
    </p:spTree>
    <p:extLst>
      <p:ext uri="{BB962C8B-B14F-4D97-AF65-F5344CB8AC3E}">
        <p14:creationId xmlns:p14="http://schemas.microsoft.com/office/powerpoint/2010/main" val="758359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8379" y="206375"/>
            <a:ext cx="7772400" cy="1470024"/>
          </a:xfrm>
        </p:spPr>
        <p:txBody>
          <a:bodyPr/>
          <a:lstStyle/>
          <a:p>
            <a:r>
              <a:rPr lang="en-US" dirty="0" smtClean="0"/>
              <a:t>Electron shells</a:t>
            </a:r>
            <a:endParaRPr lang="en-US" dirty="0"/>
          </a:p>
        </p:txBody>
      </p:sp>
      <p:sp>
        <p:nvSpPr>
          <p:cNvPr id="3" name="Subtitle 2"/>
          <p:cNvSpPr>
            <a:spLocks noGrp="1"/>
          </p:cNvSpPr>
          <p:nvPr>
            <p:ph type="subTitle" idx="1"/>
          </p:nvPr>
        </p:nvSpPr>
        <p:spPr>
          <a:xfrm>
            <a:off x="1480782" y="2030105"/>
            <a:ext cx="6400799" cy="3865728"/>
          </a:xfrm>
        </p:spPr>
        <p:txBody>
          <a:bodyPr/>
          <a:lstStyle/>
          <a:p>
            <a:pPr marL="203200" indent="0">
              <a:buNone/>
            </a:pPr>
            <a:r>
              <a:rPr lang="en-US" u="sng" dirty="0" smtClean="0">
                <a:solidFill>
                  <a:schemeClr val="tx1"/>
                </a:solidFill>
              </a:rPr>
              <a:t>electron shell       # of electrons</a:t>
            </a:r>
          </a:p>
          <a:p>
            <a:pPr marL="203200" indent="0">
              <a:buNone/>
            </a:pPr>
            <a:r>
              <a:rPr lang="en-US" dirty="0" smtClean="0">
                <a:solidFill>
                  <a:schemeClr val="tx1"/>
                </a:solidFill>
              </a:rPr>
              <a:t>           1                         2</a:t>
            </a:r>
          </a:p>
          <a:p>
            <a:pPr marL="203200" indent="0">
              <a:buNone/>
            </a:pPr>
            <a:r>
              <a:rPr lang="en-US" dirty="0">
                <a:solidFill>
                  <a:schemeClr val="tx1"/>
                </a:solidFill>
              </a:rPr>
              <a:t> </a:t>
            </a:r>
            <a:r>
              <a:rPr lang="en-US" dirty="0" smtClean="0">
                <a:solidFill>
                  <a:schemeClr val="tx1"/>
                </a:solidFill>
              </a:rPr>
              <a:t>          2                         8</a:t>
            </a:r>
          </a:p>
          <a:p>
            <a:pPr marL="203200" indent="0">
              <a:buNone/>
            </a:pPr>
            <a:r>
              <a:rPr lang="en-US" dirty="0">
                <a:solidFill>
                  <a:schemeClr val="tx1"/>
                </a:solidFill>
              </a:rPr>
              <a:t> </a:t>
            </a:r>
            <a:r>
              <a:rPr lang="en-US" dirty="0" smtClean="0">
                <a:solidFill>
                  <a:schemeClr val="tx1"/>
                </a:solidFill>
              </a:rPr>
              <a:t>          3                         8</a:t>
            </a:r>
          </a:p>
          <a:p>
            <a:pPr marL="203200" indent="0">
              <a:buNone/>
            </a:pPr>
            <a:r>
              <a:rPr lang="en-US" dirty="0">
                <a:solidFill>
                  <a:schemeClr val="tx1"/>
                </a:solidFill>
              </a:rPr>
              <a:t> </a:t>
            </a:r>
            <a:r>
              <a:rPr lang="en-US" dirty="0" smtClean="0">
                <a:solidFill>
                  <a:schemeClr val="tx1"/>
                </a:solidFill>
              </a:rPr>
              <a:t>          4                         18 </a:t>
            </a:r>
            <a:endParaRPr lang="en-US" dirty="0">
              <a:solidFill>
                <a:schemeClr val="tx1"/>
              </a:solidFill>
            </a:endParaRPr>
          </a:p>
        </p:txBody>
      </p:sp>
      <p:pic>
        <p:nvPicPr>
          <p:cNvPr id="4" name="Shape 26"/>
          <p:cNvPicPr preferRelativeResize="0"/>
          <p:nvPr/>
        </p:nvPicPr>
        <p:blipFill rotWithShape="1">
          <a:blip r:embed="rId2">
            <a:alphaModFix/>
          </a:blip>
          <a:srcRect/>
          <a:stretch/>
        </p:blipFill>
        <p:spPr>
          <a:xfrm>
            <a:off x="228600" y="228600"/>
            <a:ext cx="1965960" cy="1447799"/>
          </a:xfrm>
          <a:prstGeom prst="rect">
            <a:avLst/>
          </a:prstGeom>
          <a:noFill/>
          <a:ln>
            <a:noFill/>
          </a:ln>
        </p:spPr>
      </p:pic>
    </p:spTree>
    <p:extLst>
      <p:ext uri="{BB962C8B-B14F-4D97-AF65-F5344CB8AC3E}">
        <p14:creationId xmlns:p14="http://schemas.microsoft.com/office/powerpoint/2010/main" val="836396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8379" y="206375"/>
            <a:ext cx="7772400" cy="1470024"/>
          </a:xfrm>
        </p:spPr>
        <p:txBody>
          <a:bodyPr/>
          <a:lstStyle/>
          <a:p>
            <a:r>
              <a:rPr lang="en-US" dirty="0" smtClean="0"/>
              <a:t>Steps to Create </a:t>
            </a:r>
            <a:br>
              <a:rPr lang="en-US" dirty="0" smtClean="0"/>
            </a:br>
            <a:r>
              <a:rPr lang="en-US" dirty="0" smtClean="0"/>
              <a:t>a Bohr Model</a:t>
            </a:r>
            <a:endParaRPr lang="en-US" dirty="0"/>
          </a:p>
        </p:txBody>
      </p:sp>
      <p:sp>
        <p:nvSpPr>
          <p:cNvPr id="3" name="Subtitle 2"/>
          <p:cNvSpPr>
            <a:spLocks noGrp="1"/>
          </p:cNvSpPr>
          <p:nvPr>
            <p:ph type="subTitle" idx="1"/>
          </p:nvPr>
        </p:nvSpPr>
        <p:spPr>
          <a:xfrm>
            <a:off x="228600" y="1676399"/>
            <a:ext cx="8915400" cy="2106306"/>
          </a:xfrm>
        </p:spPr>
        <p:txBody>
          <a:bodyPr/>
          <a:lstStyle/>
          <a:p>
            <a:pPr marL="203200" indent="0">
              <a:buNone/>
            </a:pPr>
            <a:r>
              <a:rPr lang="en-US" sz="2400" u="sng" dirty="0" smtClean="0">
                <a:solidFill>
                  <a:srgbClr val="FF0000"/>
                </a:solidFill>
              </a:rPr>
              <a:t>Found on page 12 of your INB!</a:t>
            </a:r>
          </a:p>
          <a:p>
            <a:pPr marL="717550" indent="-514350">
              <a:buAutoNum type="arabicPeriod"/>
            </a:pPr>
            <a:r>
              <a:rPr lang="en-US" sz="2000" dirty="0" smtClean="0">
                <a:solidFill>
                  <a:schemeClr val="tx1"/>
                </a:solidFill>
              </a:rPr>
              <a:t>Determine the number of protons, neutrons and electrons (from Periodic Table - pages 10 and 11)</a:t>
            </a:r>
          </a:p>
          <a:p>
            <a:pPr marL="717550" indent="-514350">
              <a:buAutoNum type="arabicPeriod"/>
            </a:pPr>
            <a:r>
              <a:rPr lang="en-US" sz="2000" dirty="0" smtClean="0">
                <a:solidFill>
                  <a:schemeClr val="tx1"/>
                </a:solidFill>
              </a:rPr>
              <a:t>Draw a nucleus with the correct number of protons and neutrons inside</a:t>
            </a:r>
          </a:p>
          <a:p>
            <a:pPr marL="717550" indent="-514350">
              <a:buAutoNum type="arabicPeriod"/>
            </a:pPr>
            <a:r>
              <a:rPr lang="en-US" sz="2000" dirty="0" smtClean="0">
                <a:solidFill>
                  <a:schemeClr val="tx1"/>
                </a:solidFill>
              </a:rPr>
              <a:t>Determine how many electron shells are needed (by row in periodic table 1</a:t>
            </a:r>
            <a:r>
              <a:rPr lang="en-US" sz="2000" baseline="30000" dirty="0" smtClean="0">
                <a:solidFill>
                  <a:schemeClr val="tx1"/>
                </a:solidFill>
              </a:rPr>
              <a:t>st</a:t>
            </a:r>
            <a:r>
              <a:rPr lang="en-US" sz="2000" dirty="0" smtClean="0">
                <a:solidFill>
                  <a:schemeClr val="tx1"/>
                </a:solidFill>
              </a:rPr>
              <a:t> row is 1, 2</a:t>
            </a:r>
            <a:r>
              <a:rPr lang="en-US" sz="2000" baseline="30000" dirty="0" smtClean="0">
                <a:solidFill>
                  <a:schemeClr val="tx1"/>
                </a:solidFill>
              </a:rPr>
              <a:t>nd</a:t>
            </a:r>
            <a:r>
              <a:rPr lang="en-US" sz="2000" dirty="0" smtClean="0">
                <a:solidFill>
                  <a:schemeClr val="tx1"/>
                </a:solidFill>
              </a:rPr>
              <a:t> row is 2, 3</a:t>
            </a:r>
            <a:r>
              <a:rPr lang="en-US" sz="2000" baseline="30000" dirty="0" smtClean="0">
                <a:solidFill>
                  <a:schemeClr val="tx1"/>
                </a:solidFill>
              </a:rPr>
              <a:t>rd</a:t>
            </a:r>
            <a:r>
              <a:rPr lang="en-US" sz="2000" dirty="0" smtClean="0">
                <a:solidFill>
                  <a:schemeClr val="tx1"/>
                </a:solidFill>
              </a:rPr>
              <a:t> row is 3)</a:t>
            </a:r>
          </a:p>
          <a:p>
            <a:pPr marL="717550" indent="-514350">
              <a:buAutoNum type="arabicPeriod"/>
            </a:pPr>
            <a:r>
              <a:rPr lang="en-US" sz="2000" dirty="0" smtClean="0">
                <a:solidFill>
                  <a:schemeClr val="tx1"/>
                </a:solidFill>
              </a:rPr>
              <a:t>Draw circles around the nucleus to represent electron shells (1 for each shell)</a:t>
            </a:r>
          </a:p>
          <a:p>
            <a:pPr marL="717550" indent="-514350">
              <a:buAutoNum type="arabicPeriod"/>
            </a:pPr>
            <a:r>
              <a:rPr lang="en-US" sz="2000" dirty="0" smtClean="0">
                <a:solidFill>
                  <a:schemeClr val="tx1"/>
                </a:solidFill>
              </a:rPr>
              <a:t>Place the correct number of electrons in each shell (1</a:t>
            </a:r>
            <a:r>
              <a:rPr lang="en-US" sz="2000" baseline="30000" dirty="0" smtClean="0">
                <a:solidFill>
                  <a:schemeClr val="tx1"/>
                </a:solidFill>
              </a:rPr>
              <a:t>st</a:t>
            </a:r>
            <a:r>
              <a:rPr lang="en-US" sz="2000" dirty="0" smtClean="0">
                <a:solidFill>
                  <a:schemeClr val="tx1"/>
                </a:solidFill>
              </a:rPr>
              <a:t> shell can only hold 2 electrons, 2</a:t>
            </a:r>
            <a:r>
              <a:rPr lang="en-US" sz="2000" baseline="30000" dirty="0" smtClean="0">
                <a:solidFill>
                  <a:schemeClr val="tx1"/>
                </a:solidFill>
              </a:rPr>
              <a:t>nd</a:t>
            </a:r>
            <a:r>
              <a:rPr lang="en-US" sz="2000" dirty="0" smtClean="0">
                <a:solidFill>
                  <a:schemeClr val="tx1"/>
                </a:solidFill>
              </a:rPr>
              <a:t> shell can only hold up to 8)</a:t>
            </a:r>
          </a:p>
          <a:p>
            <a:pPr marL="717550" indent="-514350">
              <a:buAutoNum type="arabicPeriod"/>
            </a:pPr>
            <a:r>
              <a:rPr lang="en-US" sz="2000" dirty="0" smtClean="0">
                <a:solidFill>
                  <a:schemeClr val="tx1"/>
                </a:solidFill>
              </a:rPr>
              <a:t>LABEL YOUR ATOM (indicate the name of your atom)</a:t>
            </a:r>
          </a:p>
          <a:p>
            <a:pPr marL="717550" indent="-514350">
              <a:buAutoNum type="arabicPeriod"/>
            </a:pPr>
            <a:endParaRPr lang="en-US" dirty="0" smtClean="0">
              <a:solidFill>
                <a:schemeClr val="tx1"/>
              </a:solidFill>
            </a:endParaRPr>
          </a:p>
        </p:txBody>
      </p:sp>
      <p:pic>
        <p:nvPicPr>
          <p:cNvPr id="4" name="Shape 26"/>
          <p:cNvPicPr preferRelativeResize="0"/>
          <p:nvPr/>
        </p:nvPicPr>
        <p:blipFill rotWithShape="1">
          <a:blip r:embed="rId2">
            <a:alphaModFix/>
          </a:blip>
          <a:srcRect/>
          <a:stretch/>
        </p:blipFill>
        <p:spPr>
          <a:xfrm>
            <a:off x="228600" y="228600"/>
            <a:ext cx="1965960" cy="1447799"/>
          </a:xfrm>
          <a:prstGeom prst="rect">
            <a:avLst/>
          </a:prstGeom>
          <a:noFill/>
          <a:ln>
            <a:noFill/>
          </a:ln>
        </p:spPr>
      </p:pic>
    </p:spTree>
    <p:extLst>
      <p:ext uri="{BB962C8B-B14F-4D97-AF65-F5344CB8AC3E}">
        <p14:creationId xmlns:p14="http://schemas.microsoft.com/office/powerpoint/2010/main" val="989648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04800"/>
            <a:ext cx="8229600" cy="1139825"/>
          </a:xfrm>
        </p:spPr>
        <p:txBody>
          <a:bodyPr/>
          <a:lstStyle/>
          <a:p>
            <a:pPr eaLnBrk="1" hangingPunct="1">
              <a:defRPr/>
            </a:pPr>
            <a:r>
              <a:rPr lang="en-US" altLang="en-US" dirty="0" smtClean="0"/>
              <a:t>Guided Practice</a:t>
            </a:r>
          </a:p>
        </p:txBody>
      </p:sp>
      <p:sp>
        <p:nvSpPr>
          <p:cNvPr id="6147" name="Rectangle 3"/>
          <p:cNvSpPr>
            <a:spLocks noGrp="1" noChangeArrowheads="1"/>
          </p:cNvSpPr>
          <p:nvPr>
            <p:ph type="body" idx="1"/>
          </p:nvPr>
        </p:nvSpPr>
        <p:spPr>
          <a:xfrm>
            <a:off x="457200" y="1600200"/>
            <a:ext cx="8229600" cy="1295400"/>
          </a:xfrm>
        </p:spPr>
        <p:txBody>
          <a:bodyPr/>
          <a:lstStyle/>
          <a:p>
            <a:pPr eaLnBrk="1" hangingPunct="1">
              <a:lnSpc>
                <a:spcPct val="80000"/>
              </a:lnSpc>
              <a:buFont typeface="Wingdings" panose="05000000000000000000" pitchFamily="2" charset="2"/>
              <a:buNone/>
              <a:defRPr/>
            </a:pPr>
            <a:r>
              <a:rPr lang="en-US" altLang="en-US" sz="2400" dirty="0" smtClean="0"/>
              <a:t>	In order to draw Bohr models of these elements, you must first determine the number of protons, neutrons, and electrons. Once you have found this information, follow the directions to draw your model.</a:t>
            </a:r>
          </a:p>
        </p:txBody>
      </p:sp>
      <p:sp>
        <p:nvSpPr>
          <p:cNvPr id="6149" name="Text Box 5"/>
          <p:cNvSpPr txBox="1">
            <a:spLocks noChangeArrowheads="1"/>
          </p:cNvSpPr>
          <p:nvPr/>
        </p:nvSpPr>
        <p:spPr bwMode="auto">
          <a:xfrm>
            <a:off x="533400" y="2971799"/>
            <a:ext cx="1066800" cy="127727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400" b="1" dirty="0"/>
              <a:t>6</a:t>
            </a:r>
          </a:p>
          <a:p>
            <a:pPr algn="ctr" eaLnBrk="1" hangingPunct="1">
              <a:spcBef>
                <a:spcPct val="50000"/>
              </a:spcBef>
              <a:buClrTx/>
              <a:buSzTx/>
              <a:buFontTx/>
              <a:buNone/>
            </a:pPr>
            <a:r>
              <a:rPr lang="en-US" altLang="en-US" sz="1400" b="1" dirty="0"/>
              <a:t>C</a:t>
            </a:r>
          </a:p>
          <a:p>
            <a:pPr algn="ctr" eaLnBrk="1" hangingPunct="1">
              <a:spcBef>
                <a:spcPct val="50000"/>
              </a:spcBef>
              <a:buClrTx/>
              <a:buSzTx/>
              <a:buFontTx/>
              <a:buNone/>
            </a:pPr>
            <a:r>
              <a:rPr lang="en-US" altLang="en-US" sz="1400" b="1" dirty="0"/>
              <a:t>Carbon</a:t>
            </a:r>
          </a:p>
          <a:p>
            <a:pPr algn="ctr" eaLnBrk="1" hangingPunct="1">
              <a:spcBef>
                <a:spcPct val="50000"/>
              </a:spcBef>
              <a:buClrTx/>
              <a:buSzTx/>
              <a:buFontTx/>
              <a:buNone/>
            </a:pPr>
            <a:r>
              <a:rPr lang="en-US" altLang="en-US" sz="1400" b="1" dirty="0" smtClean="0"/>
              <a:t>12.0</a:t>
            </a:r>
            <a:endParaRPr lang="en-US" altLang="en-US" sz="1400" b="1" dirty="0"/>
          </a:p>
        </p:txBody>
      </p:sp>
      <p:sp>
        <p:nvSpPr>
          <p:cNvPr id="6151" name="Text Box 7"/>
          <p:cNvSpPr txBox="1">
            <a:spLocks noChangeArrowheads="1"/>
          </p:cNvSpPr>
          <p:nvPr/>
        </p:nvSpPr>
        <p:spPr bwMode="auto">
          <a:xfrm>
            <a:off x="2895600" y="2895600"/>
            <a:ext cx="304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1800"/>
              <a:t>6</a:t>
            </a:r>
          </a:p>
        </p:txBody>
      </p:sp>
      <p:sp>
        <p:nvSpPr>
          <p:cNvPr id="6152" name="Text Box 8"/>
          <p:cNvSpPr txBox="1">
            <a:spLocks noChangeArrowheads="1"/>
          </p:cNvSpPr>
          <p:nvPr/>
        </p:nvSpPr>
        <p:spPr bwMode="auto">
          <a:xfrm>
            <a:off x="4876800" y="2895600"/>
            <a:ext cx="304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1800"/>
              <a:t>6</a:t>
            </a:r>
          </a:p>
        </p:txBody>
      </p:sp>
      <p:sp>
        <p:nvSpPr>
          <p:cNvPr id="6153" name="Text Box 9"/>
          <p:cNvSpPr txBox="1">
            <a:spLocks noChangeArrowheads="1"/>
          </p:cNvSpPr>
          <p:nvPr/>
        </p:nvSpPr>
        <p:spPr bwMode="auto">
          <a:xfrm>
            <a:off x="6781800" y="2895600"/>
            <a:ext cx="38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1800"/>
              <a:t>6</a:t>
            </a:r>
          </a:p>
        </p:txBody>
      </p:sp>
      <p:sp>
        <p:nvSpPr>
          <p:cNvPr id="6154" name="Text Box 10"/>
          <p:cNvSpPr txBox="1">
            <a:spLocks noChangeArrowheads="1"/>
          </p:cNvSpPr>
          <p:nvPr/>
        </p:nvSpPr>
        <p:spPr bwMode="auto">
          <a:xfrm>
            <a:off x="5943600" y="3200400"/>
            <a:ext cx="228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1800"/>
              <a:t>2</a:t>
            </a:r>
          </a:p>
        </p:txBody>
      </p:sp>
      <p:sp>
        <p:nvSpPr>
          <p:cNvPr id="6183" name="Text Box 39"/>
          <p:cNvSpPr txBox="1">
            <a:spLocks noChangeArrowheads="1"/>
          </p:cNvSpPr>
          <p:nvPr/>
        </p:nvSpPr>
        <p:spPr bwMode="auto">
          <a:xfrm>
            <a:off x="1600200" y="2947987"/>
            <a:ext cx="65532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1800" dirty="0"/>
              <a:t>Protons: _____	Neutrons: _____	Electrons: ______</a:t>
            </a:r>
          </a:p>
          <a:p>
            <a:pPr eaLnBrk="1" hangingPunct="1">
              <a:spcBef>
                <a:spcPct val="0"/>
              </a:spcBef>
              <a:buClrTx/>
              <a:buSzTx/>
              <a:buFontTx/>
              <a:buNone/>
            </a:pPr>
            <a:r>
              <a:rPr lang="en-US" altLang="en-US" sz="1800" dirty="0"/>
              <a:t>How many energy shells will this have? ____</a:t>
            </a:r>
          </a:p>
          <a:p>
            <a:pPr eaLnBrk="1" hangingPunct="1">
              <a:spcBef>
                <a:spcPct val="0"/>
              </a:spcBef>
              <a:buClrTx/>
              <a:buSzTx/>
              <a:buFontTx/>
              <a:buNone/>
            </a:pPr>
            <a:r>
              <a:rPr lang="en-US" altLang="en-US" sz="1800" dirty="0"/>
              <a:t>How many </a:t>
            </a:r>
            <a:r>
              <a:rPr lang="en-US" altLang="en-US" sz="1800" dirty="0" smtClean="0"/>
              <a:t>outer electrons </a:t>
            </a:r>
            <a:r>
              <a:rPr lang="en-US" altLang="en-US" sz="1800" dirty="0"/>
              <a:t>does this element have? </a:t>
            </a:r>
            <a:r>
              <a:rPr lang="en-US" altLang="en-US" sz="1800" dirty="0" smtClean="0"/>
              <a:t>__</a:t>
            </a:r>
            <a:r>
              <a:rPr lang="en-US" altLang="en-US" sz="1800" u="sng" dirty="0" smtClean="0"/>
              <a:t>4</a:t>
            </a:r>
            <a:r>
              <a:rPr lang="en-US" altLang="en-US" sz="1800" dirty="0" smtClean="0"/>
              <a:t>__</a:t>
            </a:r>
            <a:endParaRPr lang="en-US" altLang="en-US" sz="1800" dirty="0"/>
          </a:p>
          <a:p>
            <a:pPr eaLnBrk="1" hangingPunct="1">
              <a:spcBef>
                <a:spcPct val="0"/>
              </a:spcBef>
              <a:buClrTx/>
              <a:buSzTx/>
              <a:buFontTx/>
              <a:buNone/>
            </a:pPr>
            <a:endParaRPr lang="en-US" altLang="en-US" sz="1800" dirty="0" smtClean="0"/>
          </a:p>
          <a:p>
            <a:pPr eaLnBrk="1" hangingPunct="1">
              <a:spcBef>
                <a:spcPct val="0"/>
              </a:spcBef>
              <a:buClrTx/>
              <a:buSzTx/>
              <a:buFontTx/>
              <a:buNone/>
            </a:pPr>
            <a:r>
              <a:rPr lang="en-US" altLang="en-US" sz="1800" dirty="0"/>
              <a:t> </a:t>
            </a:r>
            <a:r>
              <a:rPr lang="en-US" altLang="en-US" sz="1800" dirty="0" smtClean="0"/>
              <a:t>  Bohr </a:t>
            </a:r>
            <a:r>
              <a:rPr lang="en-US" altLang="en-US" sz="1800" dirty="0"/>
              <a:t>Model:</a:t>
            </a:r>
          </a:p>
        </p:txBody>
      </p:sp>
      <p:pic>
        <p:nvPicPr>
          <p:cNvPr id="6186" name="Picture 4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4477702"/>
            <a:ext cx="2706220" cy="200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Shape 26"/>
          <p:cNvPicPr preferRelativeResize="0"/>
          <p:nvPr/>
        </p:nvPicPr>
        <p:blipFill rotWithShape="1">
          <a:blip r:embed="rId3">
            <a:alphaModFix/>
          </a:blip>
          <a:srcRect/>
          <a:stretch/>
        </p:blipFill>
        <p:spPr>
          <a:xfrm>
            <a:off x="228600" y="228600"/>
            <a:ext cx="1965960" cy="1447799"/>
          </a:xfrm>
          <a:prstGeom prst="rect">
            <a:avLst/>
          </a:prstGeom>
          <a:noFill/>
          <a:ln>
            <a:noFill/>
          </a:ln>
        </p:spPr>
      </p:pic>
    </p:spTree>
    <p:extLst>
      <p:ext uri="{BB962C8B-B14F-4D97-AF65-F5344CB8AC3E}">
        <p14:creationId xmlns:p14="http://schemas.microsoft.com/office/powerpoint/2010/main" val="179427153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dissolve">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fade">
                                      <p:cBhvr>
                                        <p:cTn id="12" dur="2000"/>
                                        <p:tgtEl>
                                          <p:spTgt spid="61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9"/>
                                        </p:tgtEl>
                                        <p:attrNameLst>
                                          <p:attrName>style.visibility</p:attrName>
                                        </p:attrNameLst>
                                      </p:cBhvr>
                                      <p:to>
                                        <p:strVal val="visible"/>
                                      </p:to>
                                    </p:set>
                                    <p:animEffect transition="in" filter="fade">
                                      <p:cBhvr>
                                        <p:cTn id="17" dur="2000"/>
                                        <p:tgtEl>
                                          <p:spTgt spid="614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83"/>
                                        </p:tgtEl>
                                        <p:attrNameLst>
                                          <p:attrName>style.visibility</p:attrName>
                                        </p:attrNameLst>
                                      </p:cBhvr>
                                      <p:to>
                                        <p:strVal val="visible"/>
                                      </p:to>
                                    </p:set>
                                    <p:animEffect transition="in" filter="fade">
                                      <p:cBhvr>
                                        <p:cTn id="22" dur="2000"/>
                                        <p:tgtEl>
                                          <p:spTgt spid="618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151"/>
                                        </p:tgtEl>
                                        <p:attrNameLst>
                                          <p:attrName>style.visibility</p:attrName>
                                        </p:attrNameLst>
                                      </p:cBhvr>
                                      <p:to>
                                        <p:strVal val="visible"/>
                                      </p:to>
                                    </p:set>
                                    <p:animEffect transition="in" filter="blinds(horizontal)">
                                      <p:cBhvr>
                                        <p:cTn id="27" dur="500"/>
                                        <p:tgtEl>
                                          <p:spTgt spid="615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152"/>
                                        </p:tgtEl>
                                        <p:attrNameLst>
                                          <p:attrName>style.visibility</p:attrName>
                                        </p:attrNameLst>
                                      </p:cBhvr>
                                      <p:to>
                                        <p:strVal val="visible"/>
                                      </p:to>
                                    </p:set>
                                    <p:animEffect transition="in" filter="blinds(horizontal)">
                                      <p:cBhvr>
                                        <p:cTn id="32" dur="500"/>
                                        <p:tgtEl>
                                          <p:spTgt spid="615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153"/>
                                        </p:tgtEl>
                                        <p:attrNameLst>
                                          <p:attrName>style.visibility</p:attrName>
                                        </p:attrNameLst>
                                      </p:cBhvr>
                                      <p:to>
                                        <p:strVal val="visible"/>
                                      </p:to>
                                    </p:set>
                                    <p:animEffect transition="in" filter="fade">
                                      <p:cBhvr>
                                        <p:cTn id="37" dur="2000"/>
                                        <p:tgtEl>
                                          <p:spTgt spid="615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6154"/>
                                        </p:tgtEl>
                                        <p:attrNameLst>
                                          <p:attrName>style.visibility</p:attrName>
                                        </p:attrNameLst>
                                      </p:cBhvr>
                                      <p:to>
                                        <p:strVal val="visible"/>
                                      </p:to>
                                    </p:set>
                                    <p:animEffect transition="in" filter="blinds(horizontal)">
                                      <p:cBhvr>
                                        <p:cTn id="42" dur="500"/>
                                        <p:tgtEl>
                                          <p:spTgt spid="615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6186"/>
                                        </p:tgtEl>
                                        <p:attrNameLst>
                                          <p:attrName>style.visibility</p:attrName>
                                        </p:attrNameLst>
                                      </p:cBhvr>
                                      <p:to>
                                        <p:strVal val="visible"/>
                                      </p:to>
                                    </p:set>
                                    <p:animEffect transition="in" filter="blinds(horizontal)">
                                      <p:cBhvr>
                                        <p:cTn id="47" dur="500"/>
                                        <p:tgtEl>
                                          <p:spTgt spid="61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P spid="6149" grpId="0" animBg="1"/>
      <p:bldP spid="6151" grpId="0"/>
      <p:bldP spid="6152" grpId="0"/>
      <p:bldP spid="6153" grpId="0"/>
      <p:bldP spid="6154" grpId="0"/>
      <p:bldP spid="618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0727" y="2592727"/>
            <a:ext cx="4511959" cy="337961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064525" y="833402"/>
            <a:ext cx="7670042" cy="1384995"/>
          </a:xfrm>
          <a:prstGeom prst="rect">
            <a:avLst/>
          </a:prstGeom>
          <a:noFill/>
        </p:spPr>
        <p:txBody>
          <a:bodyPr wrap="square" rtlCol="0">
            <a:spAutoFit/>
          </a:bodyPr>
          <a:lstStyle/>
          <a:p>
            <a:endParaRPr lang="en-US" sz="2800" dirty="0" smtClean="0"/>
          </a:p>
          <a:p>
            <a:endParaRPr lang="en-US" sz="2800" dirty="0"/>
          </a:p>
          <a:p>
            <a:r>
              <a:rPr lang="en-US" sz="2800" dirty="0" smtClean="0"/>
              <a:t>What element is this?  How do we know? </a:t>
            </a:r>
            <a:endParaRPr lang="en-US" sz="2800" dirty="0"/>
          </a:p>
        </p:txBody>
      </p:sp>
      <p:pic>
        <p:nvPicPr>
          <p:cNvPr id="4" name="Shape 26"/>
          <p:cNvPicPr preferRelativeResize="0"/>
          <p:nvPr/>
        </p:nvPicPr>
        <p:blipFill rotWithShape="1">
          <a:blip r:embed="rId3">
            <a:alphaModFix/>
          </a:blip>
          <a:srcRect/>
          <a:stretch/>
        </p:blipFill>
        <p:spPr>
          <a:xfrm>
            <a:off x="228600" y="228600"/>
            <a:ext cx="1965960" cy="1447799"/>
          </a:xfrm>
          <a:prstGeom prst="rect">
            <a:avLst/>
          </a:prstGeom>
          <a:noFill/>
          <a:ln>
            <a:noFill/>
          </a:ln>
        </p:spPr>
      </p:pic>
      <p:sp>
        <p:nvSpPr>
          <p:cNvPr id="5" name="Rectangle 4"/>
          <p:cNvSpPr/>
          <p:nvPr/>
        </p:nvSpPr>
        <p:spPr>
          <a:xfrm>
            <a:off x="2586879" y="459072"/>
            <a:ext cx="4878259" cy="830997"/>
          </a:xfrm>
          <a:prstGeom prst="rect">
            <a:avLst/>
          </a:prstGeom>
        </p:spPr>
        <p:txBody>
          <a:bodyPr wrap="none">
            <a:spAutoFit/>
          </a:bodyPr>
          <a:lstStyle/>
          <a:p>
            <a:r>
              <a:rPr lang="en-US" altLang="en-US" sz="4800" b="1" dirty="0"/>
              <a:t>Guided Practice</a:t>
            </a:r>
            <a:endParaRPr lang="en-US" sz="4800" b="1" dirty="0"/>
          </a:p>
        </p:txBody>
      </p:sp>
    </p:spTree>
    <p:extLst>
      <p:ext uri="{BB962C8B-B14F-4D97-AF65-F5344CB8AC3E}">
        <p14:creationId xmlns:p14="http://schemas.microsoft.com/office/powerpoint/2010/main" val="19898012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8379" y="206375"/>
            <a:ext cx="7772400" cy="1470024"/>
          </a:xfrm>
        </p:spPr>
        <p:txBody>
          <a:bodyPr/>
          <a:lstStyle/>
          <a:p>
            <a:r>
              <a:rPr lang="en-US" dirty="0" smtClean="0"/>
              <a:t>        Human Bohr model</a:t>
            </a:r>
            <a:endParaRPr lang="en-US" dirty="0"/>
          </a:p>
        </p:txBody>
      </p:sp>
      <p:sp>
        <p:nvSpPr>
          <p:cNvPr id="3" name="Subtitle 2"/>
          <p:cNvSpPr>
            <a:spLocks noGrp="1"/>
          </p:cNvSpPr>
          <p:nvPr>
            <p:ph type="subTitle" idx="1"/>
          </p:nvPr>
        </p:nvSpPr>
        <p:spPr>
          <a:xfrm>
            <a:off x="907577" y="1676399"/>
            <a:ext cx="7373202" cy="2595350"/>
          </a:xfrm>
        </p:spPr>
        <p:txBody>
          <a:bodyPr/>
          <a:lstStyle/>
          <a:p>
            <a:pPr marL="203200" indent="0">
              <a:buNone/>
            </a:pPr>
            <a:r>
              <a:rPr lang="en-US" dirty="0" smtClean="0">
                <a:solidFill>
                  <a:srgbClr val="FF0000"/>
                </a:solidFill>
              </a:rPr>
              <a:t>We are going to construct a human Bohr model of Carbon in our classroom</a:t>
            </a:r>
          </a:p>
          <a:p>
            <a:r>
              <a:rPr lang="en-US" dirty="0" smtClean="0">
                <a:solidFill>
                  <a:schemeClr val="tx1"/>
                </a:solidFill>
              </a:rPr>
              <a:t>You will be an electron orbiting the nucleus</a:t>
            </a:r>
          </a:p>
          <a:p>
            <a:r>
              <a:rPr lang="en-US" dirty="0" smtClean="0">
                <a:solidFill>
                  <a:schemeClr val="tx1"/>
                </a:solidFill>
              </a:rPr>
              <a:t>We will construct a </a:t>
            </a:r>
            <a:r>
              <a:rPr lang="en-US" u="sng" dirty="0" smtClean="0">
                <a:solidFill>
                  <a:schemeClr val="tx1"/>
                </a:solidFill>
              </a:rPr>
              <a:t>carbon</a:t>
            </a:r>
            <a:r>
              <a:rPr lang="en-US" dirty="0" smtClean="0">
                <a:solidFill>
                  <a:schemeClr val="tx1"/>
                </a:solidFill>
              </a:rPr>
              <a:t> atom</a:t>
            </a:r>
          </a:p>
          <a:p>
            <a:r>
              <a:rPr lang="en-US" dirty="0" smtClean="0">
                <a:solidFill>
                  <a:schemeClr val="tx1"/>
                </a:solidFill>
              </a:rPr>
              <a:t>Electron shell 1 has </a:t>
            </a:r>
            <a:r>
              <a:rPr lang="en-US" dirty="0" smtClean="0">
                <a:solidFill>
                  <a:srgbClr val="00B050"/>
                </a:solidFill>
              </a:rPr>
              <a:t>green marks </a:t>
            </a:r>
            <a:r>
              <a:rPr lang="en-US" dirty="0" smtClean="0">
                <a:solidFill>
                  <a:schemeClr val="tx1"/>
                </a:solidFill>
              </a:rPr>
              <a:t>over tape</a:t>
            </a:r>
          </a:p>
          <a:p>
            <a:r>
              <a:rPr lang="en-US" dirty="0" smtClean="0">
                <a:solidFill>
                  <a:schemeClr val="tx1"/>
                </a:solidFill>
              </a:rPr>
              <a:t>Electron shell 2 has </a:t>
            </a:r>
            <a:r>
              <a:rPr lang="en-US" dirty="0" smtClean="0">
                <a:solidFill>
                  <a:srgbClr val="FFC000"/>
                </a:solidFill>
              </a:rPr>
              <a:t>orange marks </a:t>
            </a:r>
            <a:endParaRPr lang="en-US" dirty="0">
              <a:solidFill>
                <a:srgbClr val="FFC000"/>
              </a:solidFill>
            </a:endParaRPr>
          </a:p>
          <a:p>
            <a:pPr marL="203200" indent="0">
              <a:buNone/>
            </a:pPr>
            <a:endParaRPr lang="en-US" dirty="0" smtClean="0">
              <a:solidFill>
                <a:schemeClr val="tx1"/>
              </a:solidFill>
            </a:endParaRPr>
          </a:p>
          <a:p>
            <a:endParaRPr lang="en-US" dirty="0" smtClean="0">
              <a:solidFill>
                <a:schemeClr val="tx1"/>
              </a:solidFill>
            </a:endParaRPr>
          </a:p>
          <a:p>
            <a:pPr marL="203200" indent="0">
              <a:buNone/>
            </a:pPr>
            <a:endParaRPr lang="en-US" dirty="0">
              <a:solidFill>
                <a:srgbClr val="FF0000"/>
              </a:solidFill>
            </a:endParaRPr>
          </a:p>
          <a:p>
            <a:pPr marL="203200" indent="0">
              <a:buNone/>
            </a:pPr>
            <a:endParaRPr lang="en-US" dirty="0" smtClean="0">
              <a:solidFill>
                <a:srgbClr val="FF0000"/>
              </a:solidFill>
            </a:endParaRPr>
          </a:p>
          <a:p>
            <a:pPr marL="203200" indent="0">
              <a:buNone/>
            </a:pPr>
            <a:endParaRPr lang="en-US" dirty="0" smtClean="0">
              <a:solidFill>
                <a:schemeClr val="tx1"/>
              </a:solidFill>
            </a:endParaRPr>
          </a:p>
        </p:txBody>
      </p:sp>
      <p:pic>
        <p:nvPicPr>
          <p:cNvPr id="4" name="Shape 26"/>
          <p:cNvPicPr preferRelativeResize="0"/>
          <p:nvPr/>
        </p:nvPicPr>
        <p:blipFill rotWithShape="1">
          <a:blip r:embed="rId2">
            <a:alphaModFix/>
          </a:blip>
          <a:srcRect/>
          <a:stretch/>
        </p:blipFill>
        <p:spPr>
          <a:xfrm>
            <a:off x="228600" y="228600"/>
            <a:ext cx="1965960" cy="1447799"/>
          </a:xfrm>
          <a:prstGeom prst="rect">
            <a:avLst/>
          </a:prstGeom>
          <a:noFill/>
          <a:ln>
            <a:noFill/>
          </a:ln>
        </p:spPr>
      </p:pic>
    </p:spTree>
    <p:extLst>
      <p:ext uri="{BB962C8B-B14F-4D97-AF65-F5344CB8AC3E}">
        <p14:creationId xmlns:p14="http://schemas.microsoft.com/office/powerpoint/2010/main" val="7569365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8379" y="206375"/>
            <a:ext cx="7772400" cy="1470024"/>
          </a:xfrm>
        </p:spPr>
        <p:txBody>
          <a:bodyPr/>
          <a:lstStyle/>
          <a:p>
            <a:r>
              <a:rPr lang="en-US" dirty="0" smtClean="0"/>
              <a:t>Paper plate</a:t>
            </a:r>
            <a:br>
              <a:rPr lang="en-US" dirty="0" smtClean="0"/>
            </a:br>
            <a:r>
              <a:rPr lang="en-US" dirty="0" smtClean="0"/>
              <a:t>Bohr model</a:t>
            </a:r>
            <a:endParaRPr lang="en-US" dirty="0"/>
          </a:p>
        </p:txBody>
      </p:sp>
      <p:sp>
        <p:nvSpPr>
          <p:cNvPr id="3" name="Subtitle 2"/>
          <p:cNvSpPr>
            <a:spLocks noGrp="1"/>
          </p:cNvSpPr>
          <p:nvPr>
            <p:ph type="subTitle" idx="1"/>
          </p:nvPr>
        </p:nvSpPr>
        <p:spPr>
          <a:xfrm>
            <a:off x="228600" y="1676399"/>
            <a:ext cx="8533263" cy="2595350"/>
          </a:xfrm>
        </p:spPr>
        <p:txBody>
          <a:bodyPr/>
          <a:lstStyle/>
          <a:p>
            <a:pPr marL="203200" indent="0">
              <a:buNone/>
            </a:pPr>
            <a:r>
              <a:rPr lang="en-US" u="sng" dirty="0" smtClean="0">
                <a:solidFill>
                  <a:schemeClr val="tx1"/>
                </a:solidFill>
              </a:rPr>
              <a:t>Construct a Bohr model of your element using pens, </a:t>
            </a:r>
            <a:r>
              <a:rPr lang="en-US" u="sng" dirty="0" err="1" smtClean="0">
                <a:solidFill>
                  <a:schemeClr val="tx1"/>
                </a:solidFill>
              </a:rPr>
              <a:t>pom</a:t>
            </a:r>
            <a:r>
              <a:rPr lang="en-US" u="sng" dirty="0" smtClean="0">
                <a:solidFill>
                  <a:schemeClr val="tx1"/>
                </a:solidFill>
              </a:rPr>
              <a:t> </a:t>
            </a:r>
            <a:r>
              <a:rPr lang="en-US" u="sng" dirty="0" err="1" smtClean="0">
                <a:solidFill>
                  <a:schemeClr val="tx1"/>
                </a:solidFill>
              </a:rPr>
              <a:t>poms</a:t>
            </a:r>
            <a:r>
              <a:rPr lang="en-US" u="sng" dirty="0" smtClean="0">
                <a:solidFill>
                  <a:schemeClr val="tx1"/>
                </a:solidFill>
              </a:rPr>
              <a:t> and a paper plate</a:t>
            </a:r>
          </a:p>
          <a:p>
            <a:pPr marL="203200" indent="0">
              <a:buNone/>
            </a:pPr>
            <a:r>
              <a:rPr lang="en-US" dirty="0" smtClean="0">
                <a:solidFill>
                  <a:srgbClr val="FF0000"/>
                </a:solidFill>
              </a:rPr>
              <a:t>Red</a:t>
            </a:r>
            <a:r>
              <a:rPr lang="en-US" dirty="0" smtClean="0">
                <a:solidFill>
                  <a:schemeClr val="tx1"/>
                </a:solidFill>
              </a:rPr>
              <a:t> </a:t>
            </a:r>
            <a:r>
              <a:rPr lang="en-US" dirty="0" err="1" smtClean="0">
                <a:solidFill>
                  <a:schemeClr val="tx1"/>
                </a:solidFill>
              </a:rPr>
              <a:t>pom</a:t>
            </a:r>
            <a:r>
              <a:rPr lang="en-US" dirty="0" smtClean="0">
                <a:solidFill>
                  <a:schemeClr val="tx1"/>
                </a:solidFill>
              </a:rPr>
              <a:t> </a:t>
            </a:r>
            <a:r>
              <a:rPr lang="en-US" dirty="0" err="1" smtClean="0">
                <a:solidFill>
                  <a:schemeClr val="tx1"/>
                </a:solidFill>
              </a:rPr>
              <a:t>poms</a:t>
            </a:r>
            <a:r>
              <a:rPr lang="en-US" dirty="0" smtClean="0">
                <a:solidFill>
                  <a:schemeClr val="tx1"/>
                </a:solidFill>
              </a:rPr>
              <a:t> = protons</a:t>
            </a:r>
            <a:endParaRPr lang="en-US" dirty="0">
              <a:solidFill>
                <a:schemeClr val="tx1"/>
              </a:solidFill>
            </a:endParaRPr>
          </a:p>
          <a:p>
            <a:pPr marL="203200" indent="0">
              <a:buNone/>
            </a:pPr>
            <a:r>
              <a:rPr lang="en-US" dirty="0" smtClean="0">
                <a:solidFill>
                  <a:srgbClr val="FFFF00"/>
                </a:solidFill>
              </a:rPr>
              <a:t>Yellow</a:t>
            </a:r>
            <a:r>
              <a:rPr lang="en-US" dirty="0" smtClean="0">
                <a:solidFill>
                  <a:schemeClr val="tx1"/>
                </a:solidFill>
              </a:rPr>
              <a:t> </a:t>
            </a:r>
            <a:r>
              <a:rPr lang="en-US" dirty="0" err="1" smtClean="0">
                <a:solidFill>
                  <a:schemeClr val="tx1"/>
                </a:solidFill>
              </a:rPr>
              <a:t>pom</a:t>
            </a:r>
            <a:r>
              <a:rPr lang="en-US" dirty="0" smtClean="0">
                <a:solidFill>
                  <a:schemeClr val="tx1"/>
                </a:solidFill>
              </a:rPr>
              <a:t> </a:t>
            </a:r>
            <a:r>
              <a:rPr lang="en-US" dirty="0" err="1" smtClean="0">
                <a:solidFill>
                  <a:schemeClr val="tx1"/>
                </a:solidFill>
              </a:rPr>
              <a:t>poms</a:t>
            </a:r>
            <a:r>
              <a:rPr lang="en-US" dirty="0" smtClean="0">
                <a:solidFill>
                  <a:schemeClr val="tx1"/>
                </a:solidFill>
              </a:rPr>
              <a:t> = neutrons</a:t>
            </a:r>
          </a:p>
          <a:p>
            <a:pPr marL="203200" indent="0">
              <a:buNone/>
            </a:pPr>
            <a:r>
              <a:rPr lang="en-US" dirty="0" smtClean="0">
                <a:solidFill>
                  <a:srgbClr val="0070C0"/>
                </a:solidFill>
              </a:rPr>
              <a:t>Blue</a:t>
            </a:r>
            <a:r>
              <a:rPr lang="en-US" dirty="0" smtClean="0">
                <a:solidFill>
                  <a:schemeClr val="tx1"/>
                </a:solidFill>
              </a:rPr>
              <a:t> </a:t>
            </a:r>
            <a:r>
              <a:rPr lang="en-US" dirty="0" err="1" smtClean="0">
                <a:solidFill>
                  <a:schemeClr val="tx1"/>
                </a:solidFill>
              </a:rPr>
              <a:t>pom</a:t>
            </a:r>
            <a:r>
              <a:rPr lang="en-US" dirty="0" smtClean="0">
                <a:solidFill>
                  <a:schemeClr val="tx1"/>
                </a:solidFill>
              </a:rPr>
              <a:t> </a:t>
            </a:r>
            <a:r>
              <a:rPr lang="en-US" dirty="0" err="1" smtClean="0">
                <a:solidFill>
                  <a:schemeClr val="tx1"/>
                </a:solidFill>
              </a:rPr>
              <a:t>poms</a:t>
            </a:r>
            <a:r>
              <a:rPr lang="en-US" dirty="0" smtClean="0">
                <a:solidFill>
                  <a:schemeClr val="tx1"/>
                </a:solidFill>
              </a:rPr>
              <a:t> = electrons</a:t>
            </a:r>
          </a:p>
          <a:p>
            <a:pPr marL="203200" indent="0">
              <a:buNone/>
            </a:pPr>
            <a:r>
              <a:rPr lang="en-US" dirty="0" smtClean="0">
                <a:solidFill>
                  <a:schemeClr val="tx1"/>
                </a:solidFill>
              </a:rPr>
              <a:t>Draw a nucleus </a:t>
            </a:r>
          </a:p>
          <a:p>
            <a:pPr marL="203200" indent="0">
              <a:buNone/>
            </a:pPr>
            <a:r>
              <a:rPr lang="en-US" dirty="0" smtClean="0">
                <a:solidFill>
                  <a:schemeClr val="tx1"/>
                </a:solidFill>
              </a:rPr>
              <a:t>Draw electron shells</a:t>
            </a:r>
          </a:p>
          <a:p>
            <a:pPr marL="203200" indent="0">
              <a:buNone/>
            </a:pPr>
            <a:r>
              <a:rPr lang="en-US" dirty="0" smtClean="0">
                <a:solidFill>
                  <a:schemeClr val="tx1"/>
                </a:solidFill>
              </a:rPr>
              <a:t>Glue protons, neutrons and electrons</a:t>
            </a:r>
          </a:p>
          <a:p>
            <a:pPr marL="203200" indent="0">
              <a:buNone/>
            </a:pPr>
            <a:endParaRPr lang="en-US" dirty="0">
              <a:solidFill>
                <a:srgbClr val="FF0000"/>
              </a:solidFill>
            </a:endParaRPr>
          </a:p>
          <a:p>
            <a:pPr marL="203200" indent="0">
              <a:buNone/>
            </a:pPr>
            <a:endParaRPr lang="en-US" dirty="0" smtClean="0">
              <a:solidFill>
                <a:srgbClr val="FF0000"/>
              </a:solidFill>
            </a:endParaRPr>
          </a:p>
          <a:p>
            <a:pPr marL="203200" indent="0">
              <a:buNone/>
            </a:pPr>
            <a:endParaRPr lang="en-US" dirty="0" smtClean="0">
              <a:solidFill>
                <a:schemeClr val="tx1"/>
              </a:solidFill>
            </a:endParaRPr>
          </a:p>
        </p:txBody>
      </p:sp>
      <p:pic>
        <p:nvPicPr>
          <p:cNvPr id="4" name="Shape 26"/>
          <p:cNvPicPr preferRelativeResize="0"/>
          <p:nvPr/>
        </p:nvPicPr>
        <p:blipFill rotWithShape="1">
          <a:blip r:embed="rId2">
            <a:alphaModFix/>
          </a:blip>
          <a:srcRect/>
          <a:stretch/>
        </p:blipFill>
        <p:spPr>
          <a:xfrm>
            <a:off x="228600" y="228600"/>
            <a:ext cx="1965960" cy="1447799"/>
          </a:xfrm>
          <a:prstGeom prst="rect">
            <a:avLst/>
          </a:prstGeom>
          <a:noFill/>
          <a:ln>
            <a:noFill/>
          </a:ln>
        </p:spPr>
      </p:pic>
    </p:spTree>
    <p:extLst>
      <p:ext uri="{BB962C8B-B14F-4D97-AF65-F5344CB8AC3E}">
        <p14:creationId xmlns:p14="http://schemas.microsoft.com/office/powerpoint/2010/main" val="41313894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8379" y="206375"/>
            <a:ext cx="7772400" cy="1470024"/>
          </a:xfrm>
        </p:spPr>
        <p:txBody>
          <a:bodyPr/>
          <a:lstStyle/>
          <a:p>
            <a:r>
              <a:rPr lang="en-US" dirty="0" smtClean="0"/>
              <a:t>Exit Ticket</a:t>
            </a:r>
            <a:endParaRPr lang="en-US" dirty="0"/>
          </a:p>
        </p:txBody>
      </p:sp>
      <p:sp>
        <p:nvSpPr>
          <p:cNvPr id="3" name="Subtitle 2"/>
          <p:cNvSpPr>
            <a:spLocks noGrp="1"/>
          </p:cNvSpPr>
          <p:nvPr>
            <p:ph type="subTitle" idx="1"/>
          </p:nvPr>
        </p:nvSpPr>
        <p:spPr>
          <a:xfrm>
            <a:off x="1480782" y="2030105"/>
            <a:ext cx="6400799" cy="1752600"/>
          </a:xfrm>
        </p:spPr>
        <p:txBody>
          <a:bodyPr/>
          <a:lstStyle/>
          <a:p>
            <a:r>
              <a:rPr lang="en-US" dirty="0" smtClean="0">
                <a:solidFill>
                  <a:schemeClr val="tx1"/>
                </a:solidFill>
              </a:rPr>
              <a:t>What does the atomic number of an atom represent? </a:t>
            </a:r>
          </a:p>
          <a:p>
            <a:r>
              <a:rPr lang="en-US" dirty="0" smtClean="0">
                <a:solidFill>
                  <a:schemeClr val="tx1"/>
                </a:solidFill>
              </a:rPr>
              <a:t>In an atom, what is the relationship between protons and electrons?</a:t>
            </a:r>
          </a:p>
          <a:p>
            <a:r>
              <a:rPr lang="en-US" dirty="0" smtClean="0">
                <a:solidFill>
                  <a:srgbClr val="FF0000"/>
                </a:solidFill>
              </a:rPr>
              <a:t>Why would the Bohr model be called a planetary model of the atom? For a ticket!!!</a:t>
            </a:r>
            <a:endParaRPr lang="en-US" dirty="0">
              <a:solidFill>
                <a:srgbClr val="FF0000"/>
              </a:solidFill>
            </a:endParaRPr>
          </a:p>
        </p:txBody>
      </p:sp>
      <p:pic>
        <p:nvPicPr>
          <p:cNvPr id="4" name="Shape 26"/>
          <p:cNvPicPr preferRelativeResize="0"/>
          <p:nvPr/>
        </p:nvPicPr>
        <p:blipFill rotWithShape="1">
          <a:blip r:embed="rId2">
            <a:alphaModFix/>
          </a:blip>
          <a:srcRect/>
          <a:stretch/>
        </p:blipFill>
        <p:spPr>
          <a:xfrm>
            <a:off x="228600" y="228600"/>
            <a:ext cx="1965960" cy="1447799"/>
          </a:xfrm>
          <a:prstGeom prst="rect">
            <a:avLst/>
          </a:prstGeom>
          <a:noFill/>
          <a:ln>
            <a:noFill/>
          </a:ln>
        </p:spPr>
      </p:pic>
    </p:spTree>
    <p:extLst>
      <p:ext uri="{BB962C8B-B14F-4D97-AF65-F5344CB8AC3E}">
        <p14:creationId xmlns:p14="http://schemas.microsoft.com/office/powerpoint/2010/main" val="39036792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
        <p:cNvGrpSpPr/>
        <p:nvPr/>
      </p:nvGrpSpPr>
      <p:grpSpPr>
        <a:xfrm>
          <a:off x="0" y="0"/>
          <a:ext cx="0" cy="0"/>
          <a:chOff x="0" y="0"/>
          <a:chExt cx="0" cy="0"/>
        </a:xfrm>
      </p:grpSpPr>
      <p:sp>
        <p:nvSpPr>
          <p:cNvPr id="25" name="Shape 25"/>
          <p:cNvSpPr txBox="1">
            <a:spLocks noGrp="1"/>
          </p:cNvSpPr>
          <p:nvPr>
            <p:ph type="subTitle" idx="1"/>
          </p:nvPr>
        </p:nvSpPr>
        <p:spPr>
          <a:xfrm>
            <a:off x="1219200" y="5486400"/>
            <a:ext cx="6400799" cy="609599"/>
          </a:xfrm>
          <a:prstGeom prst="rect">
            <a:avLst/>
          </a:prstGeom>
          <a:no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3200" b="0" i="0" u="none" strike="noStrike" cap="none">
                <a:solidFill>
                  <a:schemeClr val="dk1"/>
                </a:solidFill>
                <a:latin typeface="Arial"/>
                <a:ea typeface="Arial"/>
                <a:cs typeface="Arial"/>
                <a:sym typeface="Arial"/>
              </a:rPr>
              <a:t>Challenge</a:t>
            </a:r>
          </a:p>
        </p:txBody>
      </p:sp>
      <p:pic>
        <p:nvPicPr>
          <p:cNvPr id="26" name="Shape 26"/>
          <p:cNvPicPr preferRelativeResize="0"/>
          <p:nvPr/>
        </p:nvPicPr>
        <p:blipFill rotWithShape="1">
          <a:blip r:embed="rId3">
            <a:alphaModFix/>
          </a:blip>
          <a:srcRect/>
          <a:stretch/>
        </p:blipFill>
        <p:spPr>
          <a:xfrm>
            <a:off x="228600" y="228600"/>
            <a:ext cx="1965960" cy="1447799"/>
          </a:xfrm>
          <a:prstGeom prst="rect">
            <a:avLst/>
          </a:prstGeom>
          <a:noFill/>
          <a:ln>
            <a:noFill/>
          </a:ln>
        </p:spPr>
      </p:pic>
      <p:sp>
        <p:nvSpPr>
          <p:cNvPr id="27" name="Shape 27"/>
          <p:cNvSpPr/>
          <p:nvPr/>
        </p:nvSpPr>
        <p:spPr>
          <a:xfrm>
            <a:off x="228600" y="2057400"/>
            <a:ext cx="8686799" cy="3276600"/>
          </a:xfrm>
          <a:prstGeom prst="rect">
            <a:avLst/>
          </a:prstGeom>
        </p:spPr>
        <p:txBody>
          <a:bodyPr>
            <a:prstTxWarp prst="textPlain">
              <a:avLst/>
            </a:prstTxWarp>
          </a:bodyPr>
          <a:lstStyle/>
          <a:p>
            <a:pPr lvl="0" algn="l"/>
            <a:r>
              <a:rPr b="0" i="0" dirty="0">
                <a:ln w="38100" cap="flat" cmpd="sng">
                  <a:solidFill>
                    <a:srgbClr val="000000"/>
                  </a:solidFill>
                  <a:prstDash val="solid"/>
                  <a:miter lim="800000"/>
                  <a:headEnd type="none" w="med" len="med"/>
                  <a:tailEnd type="none" w="med" len="med"/>
                </a:ln>
                <a:solidFill>
                  <a:srgbClr val="FF0000"/>
                </a:solidFill>
                <a:latin typeface="Arial Black"/>
              </a:rPr>
              <a:t>Atomic Math</a:t>
            </a:r>
          </a:p>
        </p:txBody>
      </p:sp>
      <p:sp>
        <p:nvSpPr>
          <p:cNvPr id="28" name="Shape 28"/>
          <p:cNvSpPr txBox="1"/>
          <p:nvPr/>
        </p:nvSpPr>
        <p:spPr>
          <a:xfrm>
            <a:off x="1219200" y="6477000"/>
            <a:ext cx="6400799" cy="304799"/>
          </a:xfrm>
          <a:prstGeom prst="rect">
            <a:avLst/>
          </a:prstGeom>
          <a:no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Font typeface="Arial"/>
              <a:buNone/>
            </a:pPr>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
        <p:cNvGrpSpPr/>
        <p:nvPr/>
      </p:nvGrpSpPr>
      <p:grpSpPr>
        <a:xfrm>
          <a:off x="0" y="0"/>
          <a:ext cx="0" cy="0"/>
          <a:chOff x="0" y="0"/>
          <a:chExt cx="0" cy="0"/>
        </a:xfrm>
      </p:grpSpPr>
      <p:grpSp>
        <p:nvGrpSpPr>
          <p:cNvPr id="33" name="Shape 33"/>
          <p:cNvGrpSpPr/>
          <p:nvPr/>
        </p:nvGrpSpPr>
        <p:grpSpPr>
          <a:xfrm>
            <a:off x="914400" y="838200"/>
            <a:ext cx="6981825" cy="1219199"/>
            <a:chOff x="914400" y="838200"/>
            <a:chExt cx="6981825" cy="1219199"/>
          </a:xfrm>
        </p:grpSpPr>
        <p:sp>
          <p:nvSpPr>
            <p:cNvPr id="34" name="Shape 34"/>
            <p:cNvSpPr txBox="1"/>
            <p:nvPr/>
          </p:nvSpPr>
          <p:spPr>
            <a:xfrm>
              <a:off x="2722561" y="838200"/>
              <a:ext cx="1555750" cy="1219199"/>
            </a:xfrm>
            <a:prstGeom prst="rect">
              <a:avLst/>
            </a:prstGeom>
            <a:noFill/>
            <a:ln w="28575" cap="flat" cmpd="sng">
              <a:solidFill>
                <a:schemeClr val="dk1"/>
              </a:solidFill>
              <a:prstDash val="solid"/>
              <a:miter lim="800000"/>
              <a:headEnd type="none" w="med" len="med"/>
              <a:tailEnd type="none" w="med" len="med"/>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mo"/>
                <a:buNone/>
              </a:pPr>
              <a:r>
                <a:rPr lang="en-US" sz="1800" b="1" i="0" u="none" strike="noStrike" cap="none">
                  <a:solidFill>
                    <a:schemeClr val="dk1"/>
                  </a:solidFill>
                  <a:latin typeface="Arimo"/>
                  <a:ea typeface="Arimo"/>
                  <a:cs typeface="Arimo"/>
                  <a:sym typeface="Arimo"/>
                </a:rPr>
                <a:t>5</a:t>
              </a:r>
              <a:br>
                <a:rPr lang="en-US" sz="1800" b="1" i="0" u="none" strike="noStrike" cap="none">
                  <a:solidFill>
                    <a:schemeClr val="dk1"/>
                  </a:solidFill>
                  <a:latin typeface="Arimo"/>
                  <a:ea typeface="Arimo"/>
                  <a:cs typeface="Arimo"/>
                  <a:sym typeface="Arimo"/>
                </a:rPr>
              </a:br>
              <a:r>
                <a:rPr lang="en-US" sz="1800" b="1" i="0" u="none" strike="noStrike" cap="none">
                  <a:solidFill>
                    <a:schemeClr val="dk1"/>
                  </a:solidFill>
                  <a:latin typeface="Arimo"/>
                  <a:ea typeface="Arimo"/>
                  <a:cs typeface="Arimo"/>
                  <a:sym typeface="Arimo"/>
                </a:rPr>
                <a:t>B</a:t>
              </a:r>
              <a:br>
                <a:rPr lang="en-US" sz="1800" b="1" i="0" u="none" strike="noStrike" cap="none">
                  <a:solidFill>
                    <a:schemeClr val="dk1"/>
                  </a:solidFill>
                  <a:latin typeface="Arimo"/>
                  <a:ea typeface="Arimo"/>
                  <a:cs typeface="Arimo"/>
                  <a:sym typeface="Arimo"/>
                </a:rPr>
              </a:br>
              <a:r>
                <a:rPr lang="en-US" sz="1800" b="1" i="0" u="none" strike="noStrike" cap="none">
                  <a:solidFill>
                    <a:schemeClr val="dk1"/>
                  </a:solidFill>
                  <a:latin typeface="Arimo"/>
                  <a:ea typeface="Arimo"/>
                  <a:cs typeface="Arimo"/>
                  <a:sym typeface="Arimo"/>
                </a:rPr>
                <a:t>Boron</a:t>
              </a:r>
              <a:br>
                <a:rPr lang="en-US" sz="1800" b="1" i="0" u="none" strike="noStrike" cap="none">
                  <a:solidFill>
                    <a:schemeClr val="dk1"/>
                  </a:solidFill>
                  <a:latin typeface="Arimo"/>
                  <a:ea typeface="Arimo"/>
                  <a:cs typeface="Arimo"/>
                  <a:sym typeface="Arimo"/>
                </a:rPr>
              </a:br>
              <a:r>
                <a:rPr lang="en-US" sz="1800" b="1" i="0" u="none" strike="noStrike" cap="none">
                  <a:solidFill>
                    <a:schemeClr val="dk1"/>
                  </a:solidFill>
                  <a:latin typeface="Arimo"/>
                  <a:ea typeface="Arimo"/>
                  <a:cs typeface="Arimo"/>
                  <a:sym typeface="Arimo"/>
                </a:rPr>
                <a:t>1</a:t>
              </a:r>
              <a:r>
                <a:rPr lang="en-US" sz="1800" b="1">
                  <a:solidFill>
                    <a:schemeClr val="dk1"/>
                  </a:solidFill>
                  <a:latin typeface="Arimo"/>
                  <a:ea typeface="Arimo"/>
                  <a:cs typeface="Arimo"/>
                  <a:sym typeface="Arimo"/>
                </a:rPr>
                <a:t>1</a:t>
              </a:r>
            </a:p>
          </p:txBody>
        </p:sp>
        <p:sp>
          <p:nvSpPr>
            <p:cNvPr id="35" name="Shape 35"/>
            <p:cNvSpPr txBox="1"/>
            <p:nvPr/>
          </p:nvSpPr>
          <p:spPr>
            <a:xfrm>
              <a:off x="914400" y="838200"/>
              <a:ext cx="1555750" cy="1219199"/>
            </a:xfrm>
            <a:prstGeom prst="rect">
              <a:avLst/>
            </a:prstGeom>
            <a:noFill/>
            <a:ln w="28575" cap="flat" cmpd="sng">
              <a:solidFill>
                <a:schemeClr val="dk1"/>
              </a:solidFill>
              <a:prstDash val="solid"/>
              <a:miter lim="800000"/>
              <a:headEnd type="none" w="med" len="med"/>
              <a:tailEnd type="none" w="med" len="med"/>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mo"/>
                <a:buNone/>
              </a:pPr>
              <a:r>
                <a:rPr lang="en-US" sz="1800" b="1" i="0" u="none" strike="noStrike" cap="none">
                  <a:solidFill>
                    <a:schemeClr val="dk1"/>
                  </a:solidFill>
                  <a:latin typeface="Arimo"/>
                  <a:ea typeface="Arimo"/>
                  <a:cs typeface="Arimo"/>
                  <a:sym typeface="Arimo"/>
                </a:rPr>
                <a:t>2</a:t>
              </a:r>
              <a:br>
                <a:rPr lang="en-US" sz="1800" b="1" i="0" u="none" strike="noStrike" cap="none">
                  <a:solidFill>
                    <a:schemeClr val="dk1"/>
                  </a:solidFill>
                  <a:latin typeface="Arimo"/>
                  <a:ea typeface="Arimo"/>
                  <a:cs typeface="Arimo"/>
                  <a:sym typeface="Arimo"/>
                </a:rPr>
              </a:br>
              <a:r>
                <a:rPr lang="en-US" sz="1800" b="1" i="0" u="none" strike="noStrike" cap="none">
                  <a:solidFill>
                    <a:schemeClr val="dk1"/>
                  </a:solidFill>
                  <a:latin typeface="Arimo"/>
                  <a:ea typeface="Arimo"/>
                  <a:cs typeface="Arimo"/>
                  <a:sym typeface="Arimo"/>
                </a:rPr>
                <a:t>He</a:t>
              </a:r>
              <a:br>
                <a:rPr lang="en-US" sz="1800" b="1" i="0" u="none" strike="noStrike" cap="none">
                  <a:solidFill>
                    <a:schemeClr val="dk1"/>
                  </a:solidFill>
                  <a:latin typeface="Arimo"/>
                  <a:ea typeface="Arimo"/>
                  <a:cs typeface="Arimo"/>
                  <a:sym typeface="Arimo"/>
                </a:rPr>
              </a:br>
              <a:r>
                <a:rPr lang="en-US" sz="1800" b="1" i="0" u="none" strike="noStrike" cap="none">
                  <a:solidFill>
                    <a:schemeClr val="dk1"/>
                  </a:solidFill>
                  <a:latin typeface="Arimo"/>
                  <a:ea typeface="Arimo"/>
                  <a:cs typeface="Arimo"/>
                  <a:sym typeface="Arimo"/>
                </a:rPr>
                <a:t>Helium</a:t>
              </a:r>
              <a:br>
                <a:rPr lang="en-US" sz="1800" b="1" i="0" u="none" strike="noStrike" cap="none">
                  <a:solidFill>
                    <a:schemeClr val="dk1"/>
                  </a:solidFill>
                  <a:latin typeface="Arimo"/>
                  <a:ea typeface="Arimo"/>
                  <a:cs typeface="Arimo"/>
                  <a:sym typeface="Arimo"/>
                </a:rPr>
              </a:br>
              <a:r>
                <a:rPr lang="en-US" sz="1800" b="1" i="0" u="none" strike="noStrike" cap="none">
                  <a:solidFill>
                    <a:schemeClr val="dk1"/>
                  </a:solidFill>
                  <a:latin typeface="Arimo"/>
                  <a:ea typeface="Arimo"/>
                  <a:cs typeface="Arimo"/>
                  <a:sym typeface="Arimo"/>
                </a:rPr>
                <a:t>4</a:t>
              </a:r>
            </a:p>
          </p:txBody>
        </p:sp>
        <p:sp>
          <p:nvSpPr>
            <p:cNvPr id="36" name="Shape 36"/>
            <p:cNvSpPr txBox="1"/>
            <p:nvPr/>
          </p:nvSpPr>
          <p:spPr>
            <a:xfrm>
              <a:off x="4530725" y="838200"/>
              <a:ext cx="1555750" cy="1219199"/>
            </a:xfrm>
            <a:prstGeom prst="rect">
              <a:avLst/>
            </a:prstGeom>
            <a:noFill/>
            <a:ln w="28575" cap="flat" cmpd="sng">
              <a:solidFill>
                <a:schemeClr val="dk1"/>
              </a:solidFill>
              <a:prstDash val="solid"/>
              <a:miter lim="800000"/>
              <a:headEnd type="none" w="med" len="med"/>
              <a:tailEnd type="none" w="med" len="med"/>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800" b="1" i="0" u="none" strike="noStrike" cap="none">
                  <a:solidFill>
                    <a:schemeClr val="dk1"/>
                  </a:solidFill>
                  <a:latin typeface="Arial"/>
                  <a:ea typeface="Arial"/>
                  <a:cs typeface="Arial"/>
                  <a:sym typeface="Arial"/>
                </a:rPr>
                <a:t>11</a:t>
              </a:r>
              <a:br>
                <a:rPr lang="en-US" sz="1800" b="1" i="0" u="none" strike="noStrike" cap="none">
                  <a:solidFill>
                    <a:schemeClr val="dk1"/>
                  </a:solidFill>
                  <a:latin typeface="Arial"/>
                  <a:ea typeface="Arial"/>
                  <a:cs typeface="Arial"/>
                  <a:sym typeface="Arial"/>
                </a:rPr>
              </a:br>
              <a:r>
                <a:rPr lang="en-US" sz="1800" b="1" i="0" u="none" strike="noStrike" cap="none">
                  <a:solidFill>
                    <a:schemeClr val="dk1"/>
                  </a:solidFill>
                  <a:latin typeface="Arial"/>
                  <a:ea typeface="Arial"/>
                  <a:cs typeface="Arial"/>
                  <a:sym typeface="Arial"/>
                </a:rPr>
                <a:t>Na</a:t>
              </a:r>
              <a:br>
                <a:rPr lang="en-US" sz="1800" b="1" i="0" u="none" strike="noStrike" cap="none">
                  <a:solidFill>
                    <a:schemeClr val="dk1"/>
                  </a:solidFill>
                  <a:latin typeface="Arial"/>
                  <a:ea typeface="Arial"/>
                  <a:cs typeface="Arial"/>
                  <a:sym typeface="Arial"/>
                </a:rPr>
              </a:br>
              <a:r>
                <a:rPr lang="en-US" sz="1800" b="1" i="0" u="none" strike="noStrike" cap="none">
                  <a:solidFill>
                    <a:schemeClr val="dk1"/>
                  </a:solidFill>
                  <a:latin typeface="Arial"/>
                  <a:ea typeface="Arial"/>
                  <a:cs typeface="Arial"/>
                  <a:sym typeface="Arial"/>
                </a:rPr>
                <a:t>Sodium</a:t>
              </a:r>
              <a:br>
                <a:rPr lang="en-US" sz="1800" b="1" i="0" u="none" strike="noStrike" cap="none">
                  <a:solidFill>
                    <a:schemeClr val="dk1"/>
                  </a:solidFill>
                  <a:latin typeface="Arial"/>
                  <a:ea typeface="Arial"/>
                  <a:cs typeface="Arial"/>
                  <a:sym typeface="Arial"/>
                </a:rPr>
              </a:br>
              <a:r>
                <a:rPr lang="en-US" sz="1800" b="1" i="0" u="none" strike="noStrike" cap="none">
                  <a:solidFill>
                    <a:schemeClr val="dk1"/>
                  </a:solidFill>
                  <a:latin typeface="Arial"/>
                  <a:ea typeface="Arial"/>
                  <a:cs typeface="Arial"/>
                  <a:sym typeface="Arial"/>
                </a:rPr>
                <a:t>2</a:t>
              </a:r>
              <a:r>
                <a:rPr lang="en-US" sz="1800" b="1">
                  <a:solidFill>
                    <a:schemeClr val="dk1"/>
                  </a:solidFill>
                </a:rPr>
                <a:t>3</a:t>
              </a:r>
            </a:p>
          </p:txBody>
        </p:sp>
        <p:sp>
          <p:nvSpPr>
            <p:cNvPr id="37" name="Shape 37"/>
            <p:cNvSpPr txBox="1"/>
            <p:nvPr/>
          </p:nvSpPr>
          <p:spPr>
            <a:xfrm>
              <a:off x="6340475" y="838200"/>
              <a:ext cx="1555750" cy="1219199"/>
            </a:xfrm>
            <a:prstGeom prst="rect">
              <a:avLst/>
            </a:prstGeom>
            <a:noFill/>
            <a:ln w="28575" cap="flat" cmpd="sng">
              <a:solidFill>
                <a:schemeClr val="dk1"/>
              </a:solidFill>
              <a:prstDash val="solid"/>
              <a:miter lim="800000"/>
              <a:headEnd type="none" w="med" len="med"/>
              <a:tailEnd type="none" w="med" len="med"/>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mo"/>
                <a:buNone/>
              </a:pPr>
              <a:r>
                <a:rPr lang="en-US" sz="1800" b="1" i="0" u="none" strike="noStrike" cap="none">
                  <a:solidFill>
                    <a:schemeClr val="dk1"/>
                  </a:solidFill>
                  <a:latin typeface="Arimo"/>
                  <a:ea typeface="Arimo"/>
                  <a:cs typeface="Arimo"/>
                  <a:sym typeface="Arimo"/>
                </a:rPr>
                <a:t>17</a:t>
              </a:r>
              <a:br>
                <a:rPr lang="en-US" sz="1800" b="1" i="0" u="none" strike="noStrike" cap="none">
                  <a:solidFill>
                    <a:schemeClr val="dk1"/>
                  </a:solidFill>
                  <a:latin typeface="Arimo"/>
                  <a:ea typeface="Arimo"/>
                  <a:cs typeface="Arimo"/>
                  <a:sym typeface="Arimo"/>
                </a:rPr>
              </a:br>
              <a:r>
                <a:rPr lang="en-US" sz="1800" b="1" i="0" u="none" strike="noStrike" cap="none">
                  <a:solidFill>
                    <a:schemeClr val="dk1"/>
                  </a:solidFill>
                  <a:latin typeface="Arimo"/>
                  <a:ea typeface="Arimo"/>
                  <a:cs typeface="Arimo"/>
                  <a:sym typeface="Arimo"/>
                </a:rPr>
                <a:t>Cl</a:t>
              </a:r>
              <a:br>
                <a:rPr lang="en-US" sz="1800" b="1" i="0" u="none" strike="noStrike" cap="none">
                  <a:solidFill>
                    <a:schemeClr val="dk1"/>
                  </a:solidFill>
                  <a:latin typeface="Arimo"/>
                  <a:ea typeface="Arimo"/>
                  <a:cs typeface="Arimo"/>
                  <a:sym typeface="Arimo"/>
                </a:rPr>
              </a:br>
              <a:r>
                <a:rPr lang="en-US" sz="1800" b="1" i="0" u="none" strike="noStrike" cap="none">
                  <a:solidFill>
                    <a:schemeClr val="dk1"/>
                  </a:solidFill>
                  <a:latin typeface="Arimo"/>
                  <a:ea typeface="Arimo"/>
                  <a:cs typeface="Arimo"/>
                  <a:sym typeface="Arimo"/>
                </a:rPr>
                <a:t>Chlorine</a:t>
              </a:r>
              <a:br>
                <a:rPr lang="en-US" sz="1800" b="1" i="0" u="none" strike="noStrike" cap="none">
                  <a:solidFill>
                    <a:schemeClr val="dk1"/>
                  </a:solidFill>
                  <a:latin typeface="Arimo"/>
                  <a:ea typeface="Arimo"/>
                  <a:cs typeface="Arimo"/>
                  <a:sym typeface="Arimo"/>
                </a:rPr>
              </a:br>
              <a:r>
                <a:rPr lang="en-US" sz="1800" b="1" i="0" u="none" strike="noStrike" cap="none">
                  <a:solidFill>
                    <a:schemeClr val="dk1"/>
                  </a:solidFill>
                  <a:latin typeface="Arimo"/>
                  <a:ea typeface="Arimo"/>
                  <a:cs typeface="Arimo"/>
                  <a:sym typeface="Arimo"/>
                </a:rPr>
                <a:t>35</a:t>
              </a:r>
            </a:p>
          </p:txBody>
        </p:sp>
      </p:grpSp>
      <p:sp>
        <p:nvSpPr>
          <p:cNvPr id="38" name="Shape 38"/>
          <p:cNvSpPr txBox="1"/>
          <p:nvPr/>
        </p:nvSpPr>
        <p:spPr>
          <a:xfrm>
            <a:off x="685800" y="304800"/>
            <a:ext cx="7331075" cy="457200"/>
          </a:xfrm>
          <a:prstGeom prst="rect">
            <a:avLst/>
          </a:prstGeom>
          <a:no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2400" b="1" i="0" u="none" strike="noStrike" cap="none">
                <a:solidFill>
                  <a:schemeClr val="dk1"/>
                </a:solidFill>
                <a:latin typeface="Times New Roman"/>
                <a:ea typeface="Times New Roman"/>
                <a:cs typeface="Times New Roman"/>
                <a:sym typeface="Times New Roman"/>
              </a:rPr>
              <a:t>Use the information provided to answer the questions.</a:t>
            </a:r>
          </a:p>
        </p:txBody>
      </p:sp>
      <p:sp>
        <p:nvSpPr>
          <p:cNvPr id="39" name="Shape 39"/>
          <p:cNvSpPr txBox="1"/>
          <p:nvPr/>
        </p:nvSpPr>
        <p:spPr>
          <a:xfrm>
            <a:off x="165100" y="2463800"/>
            <a:ext cx="8915400" cy="3597275"/>
          </a:xfrm>
          <a:prstGeom prst="rect">
            <a:avLst/>
          </a:prstGeom>
          <a:noFill/>
          <a:ln>
            <a:noFill/>
          </a:ln>
        </p:spPr>
        <p:txBody>
          <a:bodyPr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Times New Roman"/>
              <a:buAutoNum type="arabicPeriod"/>
            </a:pPr>
            <a:r>
              <a:rPr lang="en-US" sz="2000" b="0" i="0" u="none" strike="noStrike" cap="none" dirty="0">
                <a:solidFill>
                  <a:schemeClr val="dk1"/>
                </a:solidFill>
                <a:latin typeface="Times New Roman"/>
                <a:ea typeface="Times New Roman"/>
                <a:cs typeface="Times New Roman"/>
                <a:sym typeface="Times New Roman"/>
              </a:rPr>
              <a:t>What is the atomic number for Chlorine? </a:t>
            </a:r>
          </a:p>
          <a:p>
            <a:pPr marL="342900" marR="0" lvl="0" indent="-342900" algn="l" rtl="0">
              <a:lnSpc>
                <a:spcPct val="100000"/>
              </a:lnSpc>
              <a:spcBef>
                <a:spcPts val="1000"/>
              </a:spcBef>
              <a:spcAft>
                <a:spcPts val="0"/>
              </a:spcAft>
              <a:buClr>
                <a:schemeClr val="dk1"/>
              </a:buClr>
              <a:buSzPct val="100000"/>
              <a:buFont typeface="Times New Roman"/>
              <a:buAutoNum type="arabicPeriod"/>
            </a:pPr>
            <a:r>
              <a:rPr lang="en-US" sz="2000" b="0" i="0" u="none" strike="noStrike" cap="none" dirty="0">
                <a:solidFill>
                  <a:schemeClr val="dk1"/>
                </a:solidFill>
                <a:latin typeface="Times New Roman"/>
                <a:ea typeface="Times New Roman"/>
                <a:cs typeface="Times New Roman"/>
                <a:sym typeface="Times New Roman"/>
              </a:rPr>
              <a:t>What is the atomic mass for Boron? </a:t>
            </a:r>
          </a:p>
          <a:p>
            <a:pPr marL="342900" marR="0" lvl="0" indent="-342900" algn="l" rtl="0">
              <a:lnSpc>
                <a:spcPct val="100000"/>
              </a:lnSpc>
              <a:spcBef>
                <a:spcPts val="1000"/>
              </a:spcBef>
              <a:spcAft>
                <a:spcPts val="0"/>
              </a:spcAft>
              <a:buClr>
                <a:schemeClr val="dk1"/>
              </a:buClr>
              <a:buSzPct val="100000"/>
              <a:buFont typeface="Times New Roman"/>
              <a:buAutoNum type="arabicPeriod"/>
            </a:pPr>
            <a:r>
              <a:rPr lang="en-US" sz="2000" b="0" i="0" u="none" strike="noStrike" cap="none" dirty="0">
                <a:solidFill>
                  <a:schemeClr val="dk1"/>
                </a:solidFill>
                <a:latin typeface="Times New Roman"/>
                <a:ea typeface="Times New Roman"/>
                <a:cs typeface="Times New Roman"/>
                <a:sym typeface="Times New Roman"/>
              </a:rPr>
              <a:t>How many protons are in an atom of Na? </a:t>
            </a:r>
          </a:p>
          <a:p>
            <a:pPr marL="342900" marR="0" lvl="0" indent="-342900" algn="l" rtl="0">
              <a:lnSpc>
                <a:spcPct val="100000"/>
              </a:lnSpc>
              <a:spcBef>
                <a:spcPts val="1000"/>
              </a:spcBef>
              <a:spcAft>
                <a:spcPts val="0"/>
              </a:spcAft>
              <a:buClr>
                <a:schemeClr val="dk1"/>
              </a:buClr>
              <a:buSzPct val="100000"/>
              <a:buFont typeface="Times New Roman"/>
              <a:buAutoNum type="arabicPeriod"/>
            </a:pPr>
            <a:r>
              <a:rPr lang="en-US" sz="2000" b="0" i="0" u="none" strike="noStrike" cap="none" dirty="0">
                <a:solidFill>
                  <a:schemeClr val="dk1"/>
                </a:solidFill>
                <a:latin typeface="Times New Roman"/>
                <a:ea typeface="Times New Roman"/>
                <a:cs typeface="Times New Roman"/>
                <a:sym typeface="Times New Roman"/>
              </a:rPr>
              <a:t>How many neutrons are in an atom of He? </a:t>
            </a:r>
          </a:p>
          <a:p>
            <a:pPr marL="342900" marR="0" lvl="0" indent="-342900" algn="l" rtl="0">
              <a:lnSpc>
                <a:spcPct val="100000"/>
              </a:lnSpc>
              <a:spcBef>
                <a:spcPts val="1000"/>
              </a:spcBef>
              <a:spcAft>
                <a:spcPts val="0"/>
              </a:spcAft>
              <a:buClr>
                <a:schemeClr val="dk1"/>
              </a:buClr>
              <a:buSzPct val="100000"/>
              <a:buFont typeface="Times New Roman"/>
              <a:buAutoNum type="arabicPeriod"/>
            </a:pPr>
            <a:r>
              <a:rPr lang="en-US" sz="2000" b="0" i="0" u="none" strike="noStrike" cap="none" dirty="0">
                <a:solidFill>
                  <a:schemeClr val="dk1"/>
                </a:solidFill>
                <a:latin typeface="Times New Roman"/>
                <a:ea typeface="Times New Roman"/>
                <a:cs typeface="Times New Roman"/>
                <a:sym typeface="Times New Roman"/>
              </a:rPr>
              <a:t>How many electrons are in an atom of Cl? </a:t>
            </a:r>
          </a:p>
          <a:p>
            <a:pPr marL="342900" marR="0" lvl="0" indent="-342900" algn="l" rtl="0">
              <a:lnSpc>
                <a:spcPct val="100000"/>
              </a:lnSpc>
              <a:spcBef>
                <a:spcPts val="1000"/>
              </a:spcBef>
              <a:spcAft>
                <a:spcPts val="0"/>
              </a:spcAft>
              <a:buClr>
                <a:schemeClr val="dk1"/>
              </a:buClr>
              <a:buSzPct val="100000"/>
              <a:buFont typeface="Times New Roman"/>
              <a:buAutoNum type="arabicPeriod"/>
            </a:pPr>
            <a:r>
              <a:rPr lang="en-US" sz="2000" b="0" i="0" u="none" strike="noStrike" cap="none" dirty="0">
                <a:solidFill>
                  <a:schemeClr val="dk1"/>
                </a:solidFill>
                <a:latin typeface="Times New Roman"/>
                <a:ea typeface="Times New Roman"/>
                <a:cs typeface="Times New Roman"/>
                <a:sym typeface="Times New Roman"/>
              </a:rPr>
              <a:t>How  many protons and neutrons would be in an atom of Chlorine? </a:t>
            </a:r>
          </a:p>
          <a:p>
            <a:pPr marL="342900" marR="0" lvl="0" indent="-342900" algn="l" rtl="0">
              <a:lnSpc>
                <a:spcPct val="100000"/>
              </a:lnSpc>
              <a:spcBef>
                <a:spcPts val="1000"/>
              </a:spcBef>
              <a:spcAft>
                <a:spcPts val="0"/>
              </a:spcAft>
              <a:buClr>
                <a:schemeClr val="dk1"/>
              </a:buClr>
              <a:buSzPct val="100000"/>
              <a:buFont typeface="Times New Roman"/>
              <a:buAutoNum type="arabicPeriod"/>
            </a:pPr>
            <a:r>
              <a:rPr lang="en-US" sz="2000" b="0" i="0" u="none" strike="noStrike" cap="none" dirty="0" smtClean="0">
                <a:solidFill>
                  <a:schemeClr val="dk1"/>
                </a:solidFill>
                <a:latin typeface="Times New Roman"/>
                <a:ea typeface="Times New Roman"/>
                <a:cs typeface="Times New Roman"/>
                <a:sym typeface="Times New Roman"/>
              </a:rPr>
              <a:t>How </a:t>
            </a:r>
            <a:r>
              <a:rPr lang="en-US" sz="2000" b="0" i="0" u="none" strike="noStrike" cap="none" dirty="0">
                <a:solidFill>
                  <a:schemeClr val="dk1"/>
                </a:solidFill>
                <a:latin typeface="Times New Roman"/>
                <a:ea typeface="Times New Roman"/>
                <a:cs typeface="Times New Roman"/>
                <a:sym typeface="Times New Roman"/>
              </a:rPr>
              <a:t>many protons and neutrons are in an atom of Helium?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3"/>
        <p:cNvGrpSpPr/>
        <p:nvPr/>
      </p:nvGrpSpPr>
      <p:grpSpPr>
        <a:xfrm>
          <a:off x="0" y="0"/>
          <a:ext cx="0" cy="0"/>
          <a:chOff x="0" y="0"/>
          <a:chExt cx="0" cy="0"/>
        </a:xfrm>
      </p:grpSpPr>
      <p:grpSp>
        <p:nvGrpSpPr>
          <p:cNvPr id="44" name="Shape 44"/>
          <p:cNvGrpSpPr/>
          <p:nvPr/>
        </p:nvGrpSpPr>
        <p:grpSpPr>
          <a:xfrm>
            <a:off x="914400" y="838200"/>
            <a:ext cx="6981825" cy="1219199"/>
            <a:chOff x="914400" y="838200"/>
            <a:chExt cx="6981825" cy="1219199"/>
          </a:xfrm>
        </p:grpSpPr>
        <p:sp>
          <p:nvSpPr>
            <p:cNvPr id="45" name="Shape 45"/>
            <p:cNvSpPr txBox="1"/>
            <p:nvPr/>
          </p:nvSpPr>
          <p:spPr>
            <a:xfrm>
              <a:off x="2722561" y="838200"/>
              <a:ext cx="1555750" cy="1219199"/>
            </a:xfrm>
            <a:prstGeom prst="rect">
              <a:avLst/>
            </a:prstGeom>
            <a:noFill/>
            <a:ln w="28575" cap="flat" cmpd="sng">
              <a:solidFill>
                <a:schemeClr val="dk1"/>
              </a:solidFill>
              <a:prstDash val="solid"/>
              <a:miter lim="800000"/>
              <a:headEnd type="none" w="med" len="med"/>
              <a:tailEnd type="none" w="med" len="med"/>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mo"/>
                <a:buNone/>
              </a:pPr>
              <a:r>
                <a:rPr lang="en-US" sz="1800" b="1" i="0" u="none" strike="noStrike" cap="none">
                  <a:solidFill>
                    <a:schemeClr val="dk1"/>
                  </a:solidFill>
                  <a:latin typeface="Arimo"/>
                  <a:ea typeface="Arimo"/>
                  <a:cs typeface="Arimo"/>
                  <a:sym typeface="Arimo"/>
                </a:rPr>
                <a:t>5</a:t>
              </a:r>
              <a:br>
                <a:rPr lang="en-US" sz="1800" b="1" i="0" u="none" strike="noStrike" cap="none">
                  <a:solidFill>
                    <a:schemeClr val="dk1"/>
                  </a:solidFill>
                  <a:latin typeface="Arimo"/>
                  <a:ea typeface="Arimo"/>
                  <a:cs typeface="Arimo"/>
                  <a:sym typeface="Arimo"/>
                </a:rPr>
              </a:br>
              <a:r>
                <a:rPr lang="en-US" sz="1800" b="1" i="0" u="none" strike="noStrike" cap="none">
                  <a:solidFill>
                    <a:schemeClr val="dk1"/>
                  </a:solidFill>
                  <a:latin typeface="Arimo"/>
                  <a:ea typeface="Arimo"/>
                  <a:cs typeface="Arimo"/>
                  <a:sym typeface="Arimo"/>
                </a:rPr>
                <a:t>B</a:t>
              </a:r>
              <a:br>
                <a:rPr lang="en-US" sz="1800" b="1" i="0" u="none" strike="noStrike" cap="none">
                  <a:solidFill>
                    <a:schemeClr val="dk1"/>
                  </a:solidFill>
                  <a:latin typeface="Arimo"/>
                  <a:ea typeface="Arimo"/>
                  <a:cs typeface="Arimo"/>
                  <a:sym typeface="Arimo"/>
                </a:rPr>
              </a:br>
              <a:r>
                <a:rPr lang="en-US" sz="1800" b="1" i="0" u="none" strike="noStrike" cap="none">
                  <a:solidFill>
                    <a:schemeClr val="dk1"/>
                  </a:solidFill>
                  <a:latin typeface="Arimo"/>
                  <a:ea typeface="Arimo"/>
                  <a:cs typeface="Arimo"/>
                  <a:sym typeface="Arimo"/>
                </a:rPr>
                <a:t>Boron</a:t>
              </a:r>
              <a:br>
                <a:rPr lang="en-US" sz="1800" b="1" i="0" u="none" strike="noStrike" cap="none">
                  <a:solidFill>
                    <a:schemeClr val="dk1"/>
                  </a:solidFill>
                  <a:latin typeface="Arimo"/>
                  <a:ea typeface="Arimo"/>
                  <a:cs typeface="Arimo"/>
                  <a:sym typeface="Arimo"/>
                </a:rPr>
              </a:br>
              <a:r>
                <a:rPr lang="en-US" sz="1800" b="1" i="0" u="none" strike="noStrike" cap="none">
                  <a:solidFill>
                    <a:schemeClr val="dk1"/>
                  </a:solidFill>
                  <a:latin typeface="Arimo"/>
                  <a:ea typeface="Arimo"/>
                  <a:cs typeface="Arimo"/>
                  <a:sym typeface="Arimo"/>
                </a:rPr>
                <a:t>1</a:t>
              </a:r>
              <a:r>
                <a:rPr lang="en-US" sz="1800" b="1">
                  <a:solidFill>
                    <a:schemeClr val="dk1"/>
                  </a:solidFill>
                  <a:latin typeface="Arimo"/>
                  <a:ea typeface="Arimo"/>
                  <a:cs typeface="Arimo"/>
                  <a:sym typeface="Arimo"/>
                </a:rPr>
                <a:t>1</a:t>
              </a:r>
            </a:p>
          </p:txBody>
        </p:sp>
        <p:sp>
          <p:nvSpPr>
            <p:cNvPr id="46" name="Shape 46"/>
            <p:cNvSpPr txBox="1"/>
            <p:nvPr/>
          </p:nvSpPr>
          <p:spPr>
            <a:xfrm>
              <a:off x="914400" y="838200"/>
              <a:ext cx="1555750" cy="1219199"/>
            </a:xfrm>
            <a:prstGeom prst="rect">
              <a:avLst/>
            </a:prstGeom>
            <a:noFill/>
            <a:ln w="28575" cap="flat" cmpd="sng">
              <a:solidFill>
                <a:schemeClr val="dk1"/>
              </a:solidFill>
              <a:prstDash val="solid"/>
              <a:miter lim="800000"/>
              <a:headEnd type="none" w="med" len="med"/>
              <a:tailEnd type="none" w="med" len="med"/>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mo"/>
                <a:buNone/>
              </a:pPr>
              <a:r>
                <a:rPr lang="en-US" sz="1800" b="1" i="0" u="none" strike="noStrike" cap="none">
                  <a:solidFill>
                    <a:schemeClr val="dk1"/>
                  </a:solidFill>
                  <a:latin typeface="Arimo"/>
                  <a:ea typeface="Arimo"/>
                  <a:cs typeface="Arimo"/>
                  <a:sym typeface="Arimo"/>
                </a:rPr>
                <a:t>2</a:t>
              </a:r>
              <a:br>
                <a:rPr lang="en-US" sz="1800" b="1" i="0" u="none" strike="noStrike" cap="none">
                  <a:solidFill>
                    <a:schemeClr val="dk1"/>
                  </a:solidFill>
                  <a:latin typeface="Arimo"/>
                  <a:ea typeface="Arimo"/>
                  <a:cs typeface="Arimo"/>
                  <a:sym typeface="Arimo"/>
                </a:rPr>
              </a:br>
              <a:r>
                <a:rPr lang="en-US" sz="1800" b="1" i="0" u="none" strike="noStrike" cap="none">
                  <a:solidFill>
                    <a:schemeClr val="dk1"/>
                  </a:solidFill>
                  <a:latin typeface="Arimo"/>
                  <a:ea typeface="Arimo"/>
                  <a:cs typeface="Arimo"/>
                  <a:sym typeface="Arimo"/>
                </a:rPr>
                <a:t>He</a:t>
              </a:r>
              <a:br>
                <a:rPr lang="en-US" sz="1800" b="1" i="0" u="none" strike="noStrike" cap="none">
                  <a:solidFill>
                    <a:schemeClr val="dk1"/>
                  </a:solidFill>
                  <a:latin typeface="Arimo"/>
                  <a:ea typeface="Arimo"/>
                  <a:cs typeface="Arimo"/>
                  <a:sym typeface="Arimo"/>
                </a:rPr>
              </a:br>
              <a:r>
                <a:rPr lang="en-US" sz="1800" b="1" i="0" u="none" strike="noStrike" cap="none">
                  <a:solidFill>
                    <a:schemeClr val="dk1"/>
                  </a:solidFill>
                  <a:latin typeface="Arimo"/>
                  <a:ea typeface="Arimo"/>
                  <a:cs typeface="Arimo"/>
                  <a:sym typeface="Arimo"/>
                </a:rPr>
                <a:t>Helium</a:t>
              </a:r>
              <a:br>
                <a:rPr lang="en-US" sz="1800" b="1" i="0" u="none" strike="noStrike" cap="none">
                  <a:solidFill>
                    <a:schemeClr val="dk1"/>
                  </a:solidFill>
                  <a:latin typeface="Arimo"/>
                  <a:ea typeface="Arimo"/>
                  <a:cs typeface="Arimo"/>
                  <a:sym typeface="Arimo"/>
                </a:rPr>
              </a:br>
              <a:r>
                <a:rPr lang="en-US" sz="1800" b="1" i="0" u="none" strike="noStrike" cap="none">
                  <a:solidFill>
                    <a:schemeClr val="dk1"/>
                  </a:solidFill>
                  <a:latin typeface="Arimo"/>
                  <a:ea typeface="Arimo"/>
                  <a:cs typeface="Arimo"/>
                  <a:sym typeface="Arimo"/>
                </a:rPr>
                <a:t>4</a:t>
              </a:r>
            </a:p>
          </p:txBody>
        </p:sp>
        <p:sp>
          <p:nvSpPr>
            <p:cNvPr id="47" name="Shape 47"/>
            <p:cNvSpPr txBox="1"/>
            <p:nvPr/>
          </p:nvSpPr>
          <p:spPr>
            <a:xfrm>
              <a:off x="4530725" y="838200"/>
              <a:ext cx="1555750" cy="1219199"/>
            </a:xfrm>
            <a:prstGeom prst="rect">
              <a:avLst/>
            </a:prstGeom>
            <a:noFill/>
            <a:ln w="28575" cap="flat" cmpd="sng">
              <a:solidFill>
                <a:schemeClr val="dk1"/>
              </a:solidFill>
              <a:prstDash val="solid"/>
              <a:miter lim="800000"/>
              <a:headEnd type="none" w="med" len="med"/>
              <a:tailEnd type="none" w="med" len="med"/>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800" b="1" i="0" u="none" strike="noStrike" cap="none">
                  <a:solidFill>
                    <a:schemeClr val="dk1"/>
                  </a:solidFill>
                  <a:latin typeface="Arial"/>
                  <a:ea typeface="Arial"/>
                  <a:cs typeface="Arial"/>
                  <a:sym typeface="Arial"/>
                </a:rPr>
                <a:t>11</a:t>
              </a:r>
              <a:br>
                <a:rPr lang="en-US" sz="1800" b="1" i="0" u="none" strike="noStrike" cap="none">
                  <a:solidFill>
                    <a:schemeClr val="dk1"/>
                  </a:solidFill>
                  <a:latin typeface="Arial"/>
                  <a:ea typeface="Arial"/>
                  <a:cs typeface="Arial"/>
                  <a:sym typeface="Arial"/>
                </a:rPr>
              </a:br>
              <a:r>
                <a:rPr lang="en-US" sz="1800" b="1" i="0" u="none" strike="noStrike" cap="none">
                  <a:solidFill>
                    <a:schemeClr val="dk1"/>
                  </a:solidFill>
                  <a:latin typeface="Arial"/>
                  <a:ea typeface="Arial"/>
                  <a:cs typeface="Arial"/>
                  <a:sym typeface="Arial"/>
                </a:rPr>
                <a:t>Na</a:t>
              </a:r>
              <a:br>
                <a:rPr lang="en-US" sz="1800" b="1" i="0" u="none" strike="noStrike" cap="none">
                  <a:solidFill>
                    <a:schemeClr val="dk1"/>
                  </a:solidFill>
                  <a:latin typeface="Arial"/>
                  <a:ea typeface="Arial"/>
                  <a:cs typeface="Arial"/>
                  <a:sym typeface="Arial"/>
                </a:rPr>
              </a:br>
              <a:r>
                <a:rPr lang="en-US" sz="1800" b="1" i="0" u="none" strike="noStrike" cap="none">
                  <a:solidFill>
                    <a:schemeClr val="dk1"/>
                  </a:solidFill>
                  <a:latin typeface="Arial"/>
                  <a:ea typeface="Arial"/>
                  <a:cs typeface="Arial"/>
                  <a:sym typeface="Arial"/>
                </a:rPr>
                <a:t>Sodium</a:t>
              </a:r>
              <a:br>
                <a:rPr lang="en-US" sz="1800" b="1" i="0" u="none" strike="noStrike" cap="none">
                  <a:solidFill>
                    <a:schemeClr val="dk1"/>
                  </a:solidFill>
                  <a:latin typeface="Arial"/>
                  <a:ea typeface="Arial"/>
                  <a:cs typeface="Arial"/>
                  <a:sym typeface="Arial"/>
                </a:rPr>
              </a:br>
              <a:r>
                <a:rPr lang="en-US" sz="1800" b="1" i="0" u="none" strike="noStrike" cap="none">
                  <a:solidFill>
                    <a:schemeClr val="dk1"/>
                  </a:solidFill>
                  <a:latin typeface="Arial"/>
                  <a:ea typeface="Arial"/>
                  <a:cs typeface="Arial"/>
                  <a:sym typeface="Arial"/>
                </a:rPr>
                <a:t>2</a:t>
              </a:r>
              <a:r>
                <a:rPr lang="en-US" sz="1800" b="1">
                  <a:solidFill>
                    <a:schemeClr val="dk1"/>
                  </a:solidFill>
                </a:rPr>
                <a:t>3</a:t>
              </a:r>
            </a:p>
          </p:txBody>
        </p:sp>
        <p:sp>
          <p:nvSpPr>
            <p:cNvPr id="48" name="Shape 48"/>
            <p:cNvSpPr txBox="1"/>
            <p:nvPr/>
          </p:nvSpPr>
          <p:spPr>
            <a:xfrm>
              <a:off x="6340475" y="838200"/>
              <a:ext cx="1555750" cy="1219199"/>
            </a:xfrm>
            <a:prstGeom prst="rect">
              <a:avLst/>
            </a:prstGeom>
            <a:noFill/>
            <a:ln w="28575" cap="flat" cmpd="sng">
              <a:solidFill>
                <a:schemeClr val="dk1"/>
              </a:solidFill>
              <a:prstDash val="solid"/>
              <a:miter lim="800000"/>
              <a:headEnd type="none" w="med" len="med"/>
              <a:tailEnd type="none" w="med" len="med"/>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mo"/>
                <a:buNone/>
              </a:pPr>
              <a:r>
                <a:rPr lang="en-US" sz="1800" b="1" i="0" u="none" strike="noStrike" cap="none">
                  <a:solidFill>
                    <a:schemeClr val="dk1"/>
                  </a:solidFill>
                  <a:latin typeface="Arimo"/>
                  <a:ea typeface="Arimo"/>
                  <a:cs typeface="Arimo"/>
                  <a:sym typeface="Arimo"/>
                </a:rPr>
                <a:t>17</a:t>
              </a:r>
              <a:br>
                <a:rPr lang="en-US" sz="1800" b="1" i="0" u="none" strike="noStrike" cap="none">
                  <a:solidFill>
                    <a:schemeClr val="dk1"/>
                  </a:solidFill>
                  <a:latin typeface="Arimo"/>
                  <a:ea typeface="Arimo"/>
                  <a:cs typeface="Arimo"/>
                  <a:sym typeface="Arimo"/>
                </a:rPr>
              </a:br>
              <a:r>
                <a:rPr lang="en-US" sz="1800" b="1" i="0" u="none" strike="noStrike" cap="none">
                  <a:solidFill>
                    <a:schemeClr val="dk1"/>
                  </a:solidFill>
                  <a:latin typeface="Arimo"/>
                  <a:ea typeface="Arimo"/>
                  <a:cs typeface="Arimo"/>
                  <a:sym typeface="Arimo"/>
                </a:rPr>
                <a:t>Cl</a:t>
              </a:r>
              <a:br>
                <a:rPr lang="en-US" sz="1800" b="1" i="0" u="none" strike="noStrike" cap="none">
                  <a:solidFill>
                    <a:schemeClr val="dk1"/>
                  </a:solidFill>
                  <a:latin typeface="Arimo"/>
                  <a:ea typeface="Arimo"/>
                  <a:cs typeface="Arimo"/>
                  <a:sym typeface="Arimo"/>
                </a:rPr>
              </a:br>
              <a:r>
                <a:rPr lang="en-US" sz="1800" b="1" i="0" u="none" strike="noStrike" cap="none">
                  <a:solidFill>
                    <a:schemeClr val="dk1"/>
                  </a:solidFill>
                  <a:latin typeface="Arimo"/>
                  <a:ea typeface="Arimo"/>
                  <a:cs typeface="Arimo"/>
                  <a:sym typeface="Arimo"/>
                </a:rPr>
                <a:t>Chlorine</a:t>
              </a:r>
              <a:br>
                <a:rPr lang="en-US" sz="1800" b="1" i="0" u="none" strike="noStrike" cap="none">
                  <a:solidFill>
                    <a:schemeClr val="dk1"/>
                  </a:solidFill>
                  <a:latin typeface="Arimo"/>
                  <a:ea typeface="Arimo"/>
                  <a:cs typeface="Arimo"/>
                  <a:sym typeface="Arimo"/>
                </a:rPr>
              </a:br>
              <a:r>
                <a:rPr lang="en-US" sz="1800" b="1" i="0" u="none" strike="noStrike" cap="none">
                  <a:solidFill>
                    <a:schemeClr val="dk1"/>
                  </a:solidFill>
                  <a:latin typeface="Arimo"/>
                  <a:ea typeface="Arimo"/>
                  <a:cs typeface="Arimo"/>
                  <a:sym typeface="Arimo"/>
                </a:rPr>
                <a:t>35</a:t>
              </a:r>
            </a:p>
          </p:txBody>
        </p:sp>
      </p:grpSp>
      <p:sp>
        <p:nvSpPr>
          <p:cNvPr id="49" name="Shape 49"/>
          <p:cNvSpPr txBox="1"/>
          <p:nvPr/>
        </p:nvSpPr>
        <p:spPr>
          <a:xfrm>
            <a:off x="685800" y="304800"/>
            <a:ext cx="7331075" cy="457200"/>
          </a:xfrm>
          <a:prstGeom prst="rect">
            <a:avLst/>
          </a:prstGeom>
          <a:no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2400" b="1" i="0" u="none" strike="noStrike" cap="none">
                <a:solidFill>
                  <a:schemeClr val="dk1"/>
                </a:solidFill>
                <a:latin typeface="Times New Roman"/>
                <a:ea typeface="Times New Roman"/>
                <a:cs typeface="Times New Roman"/>
                <a:sym typeface="Times New Roman"/>
              </a:rPr>
              <a:t>The answers are …</a:t>
            </a:r>
          </a:p>
        </p:txBody>
      </p:sp>
      <p:sp>
        <p:nvSpPr>
          <p:cNvPr id="50" name="Shape 50"/>
          <p:cNvSpPr txBox="1"/>
          <p:nvPr/>
        </p:nvSpPr>
        <p:spPr>
          <a:xfrm>
            <a:off x="165100" y="2463800"/>
            <a:ext cx="8915400" cy="3597275"/>
          </a:xfrm>
          <a:prstGeom prst="rect">
            <a:avLst/>
          </a:prstGeom>
          <a:noFill/>
          <a:ln>
            <a:noFill/>
          </a:ln>
        </p:spPr>
        <p:txBody>
          <a:bodyPr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Times New Roman"/>
              <a:buAutoNum type="arabicPeriod"/>
            </a:pPr>
            <a:r>
              <a:rPr lang="en-US" sz="2000" b="0" i="0" u="none" strike="noStrike" cap="none" dirty="0">
                <a:solidFill>
                  <a:schemeClr val="dk1"/>
                </a:solidFill>
                <a:latin typeface="Times New Roman"/>
                <a:ea typeface="Times New Roman"/>
                <a:cs typeface="Times New Roman"/>
                <a:sym typeface="Times New Roman"/>
              </a:rPr>
              <a:t>What is the atomic number for Chlorine? </a:t>
            </a:r>
          </a:p>
          <a:p>
            <a:pPr marL="342900" marR="0" lvl="0" indent="-342900" algn="l" rtl="0">
              <a:lnSpc>
                <a:spcPct val="100000"/>
              </a:lnSpc>
              <a:spcBef>
                <a:spcPts val="1000"/>
              </a:spcBef>
              <a:spcAft>
                <a:spcPts val="0"/>
              </a:spcAft>
              <a:buClr>
                <a:schemeClr val="dk1"/>
              </a:buClr>
              <a:buSzPct val="100000"/>
              <a:buFont typeface="Times New Roman"/>
              <a:buAutoNum type="arabicPeriod"/>
            </a:pPr>
            <a:r>
              <a:rPr lang="en-US" sz="2000" b="0" i="0" u="none" strike="noStrike" cap="none" dirty="0">
                <a:solidFill>
                  <a:schemeClr val="dk1"/>
                </a:solidFill>
                <a:latin typeface="Times New Roman"/>
                <a:ea typeface="Times New Roman"/>
                <a:cs typeface="Times New Roman"/>
                <a:sym typeface="Times New Roman"/>
              </a:rPr>
              <a:t>What is the atomic mass for Boron? </a:t>
            </a:r>
          </a:p>
          <a:p>
            <a:pPr marL="342900" marR="0" lvl="0" indent="-342900" algn="l" rtl="0">
              <a:lnSpc>
                <a:spcPct val="100000"/>
              </a:lnSpc>
              <a:spcBef>
                <a:spcPts val="1000"/>
              </a:spcBef>
              <a:spcAft>
                <a:spcPts val="0"/>
              </a:spcAft>
              <a:buClr>
                <a:schemeClr val="dk1"/>
              </a:buClr>
              <a:buSzPct val="100000"/>
              <a:buFont typeface="Times New Roman"/>
              <a:buAutoNum type="arabicPeriod"/>
            </a:pPr>
            <a:r>
              <a:rPr lang="en-US" sz="2000" b="0" i="0" u="none" strike="noStrike" cap="none" dirty="0">
                <a:solidFill>
                  <a:schemeClr val="dk1"/>
                </a:solidFill>
                <a:latin typeface="Times New Roman"/>
                <a:ea typeface="Times New Roman"/>
                <a:cs typeface="Times New Roman"/>
                <a:sym typeface="Times New Roman"/>
              </a:rPr>
              <a:t>How many protons are in an atom of Na? </a:t>
            </a:r>
          </a:p>
          <a:p>
            <a:pPr marL="342900" marR="0" lvl="0" indent="-342900" algn="l" rtl="0">
              <a:lnSpc>
                <a:spcPct val="100000"/>
              </a:lnSpc>
              <a:spcBef>
                <a:spcPts val="1000"/>
              </a:spcBef>
              <a:spcAft>
                <a:spcPts val="0"/>
              </a:spcAft>
              <a:buClr>
                <a:schemeClr val="dk1"/>
              </a:buClr>
              <a:buSzPct val="100000"/>
              <a:buFont typeface="Times New Roman"/>
              <a:buAutoNum type="arabicPeriod"/>
            </a:pPr>
            <a:r>
              <a:rPr lang="en-US" sz="2000" b="0" i="0" u="none" strike="noStrike" cap="none" dirty="0">
                <a:solidFill>
                  <a:schemeClr val="dk1"/>
                </a:solidFill>
                <a:latin typeface="Times New Roman"/>
                <a:ea typeface="Times New Roman"/>
                <a:cs typeface="Times New Roman"/>
                <a:sym typeface="Times New Roman"/>
              </a:rPr>
              <a:t>How many neutrons are in an atom of He? </a:t>
            </a:r>
          </a:p>
          <a:p>
            <a:pPr marL="342900" marR="0" lvl="0" indent="-342900" algn="l" rtl="0">
              <a:lnSpc>
                <a:spcPct val="100000"/>
              </a:lnSpc>
              <a:spcBef>
                <a:spcPts val="1000"/>
              </a:spcBef>
              <a:spcAft>
                <a:spcPts val="0"/>
              </a:spcAft>
              <a:buClr>
                <a:schemeClr val="dk1"/>
              </a:buClr>
              <a:buSzPct val="100000"/>
              <a:buFont typeface="Times New Roman"/>
              <a:buAutoNum type="arabicPeriod"/>
            </a:pPr>
            <a:r>
              <a:rPr lang="en-US" sz="2000" b="0" i="0" u="none" strike="noStrike" cap="none" dirty="0">
                <a:solidFill>
                  <a:schemeClr val="dk1"/>
                </a:solidFill>
                <a:latin typeface="Times New Roman"/>
                <a:ea typeface="Times New Roman"/>
                <a:cs typeface="Times New Roman"/>
                <a:sym typeface="Times New Roman"/>
              </a:rPr>
              <a:t>How many electrons are in an atom of Cl? </a:t>
            </a:r>
          </a:p>
          <a:p>
            <a:pPr marL="342900" marR="0" lvl="0" indent="-342900" algn="l" rtl="0">
              <a:lnSpc>
                <a:spcPct val="100000"/>
              </a:lnSpc>
              <a:spcBef>
                <a:spcPts val="1000"/>
              </a:spcBef>
              <a:spcAft>
                <a:spcPts val="0"/>
              </a:spcAft>
              <a:buClr>
                <a:schemeClr val="dk1"/>
              </a:buClr>
              <a:buSzPct val="100000"/>
              <a:buFont typeface="Times New Roman"/>
              <a:buAutoNum type="arabicPeriod"/>
            </a:pPr>
            <a:r>
              <a:rPr lang="en-US" sz="2000" b="0" i="0" u="none" strike="noStrike" cap="none" dirty="0">
                <a:solidFill>
                  <a:schemeClr val="dk1"/>
                </a:solidFill>
                <a:latin typeface="Times New Roman"/>
                <a:ea typeface="Times New Roman"/>
                <a:cs typeface="Times New Roman"/>
                <a:sym typeface="Times New Roman"/>
              </a:rPr>
              <a:t>How  many protons and neutrons would be in an atom of Chlorine? </a:t>
            </a:r>
          </a:p>
          <a:p>
            <a:pPr marL="342900" marR="0" lvl="0" indent="-342900" algn="l" rtl="0">
              <a:lnSpc>
                <a:spcPct val="100000"/>
              </a:lnSpc>
              <a:spcBef>
                <a:spcPts val="1000"/>
              </a:spcBef>
              <a:spcAft>
                <a:spcPts val="0"/>
              </a:spcAft>
              <a:buClr>
                <a:schemeClr val="dk1"/>
              </a:buClr>
              <a:buSzPct val="100000"/>
              <a:buFont typeface="Times New Roman"/>
              <a:buAutoNum type="arabicPeriod"/>
            </a:pPr>
            <a:r>
              <a:rPr lang="en-US" sz="2000" b="0" i="0" u="none" strike="noStrike" cap="none" dirty="0" smtClean="0">
                <a:solidFill>
                  <a:schemeClr val="dk1"/>
                </a:solidFill>
                <a:latin typeface="Times New Roman"/>
                <a:ea typeface="Times New Roman"/>
                <a:cs typeface="Times New Roman"/>
                <a:sym typeface="Times New Roman"/>
              </a:rPr>
              <a:t>How </a:t>
            </a:r>
            <a:r>
              <a:rPr lang="en-US" sz="2000" b="0" i="0" u="none" strike="noStrike" cap="none" dirty="0">
                <a:solidFill>
                  <a:schemeClr val="dk1"/>
                </a:solidFill>
                <a:latin typeface="Times New Roman"/>
                <a:ea typeface="Times New Roman"/>
                <a:cs typeface="Times New Roman"/>
                <a:sym typeface="Times New Roman"/>
              </a:rPr>
              <a:t>many protons and neutrons are in an atom of Helium? </a:t>
            </a:r>
          </a:p>
        </p:txBody>
      </p:sp>
      <p:sp>
        <p:nvSpPr>
          <p:cNvPr id="51" name="Shape 51"/>
          <p:cNvSpPr txBox="1"/>
          <p:nvPr/>
        </p:nvSpPr>
        <p:spPr>
          <a:xfrm>
            <a:off x="4953000" y="2438400"/>
            <a:ext cx="609599" cy="396874"/>
          </a:xfrm>
          <a:prstGeom prst="rect">
            <a:avLst/>
          </a:prstGeom>
          <a:solidFill>
            <a:srgbClr val="FFFF00"/>
          </a:solid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000" b="1" i="0" u="none" strike="noStrike" cap="none">
                <a:solidFill>
                  <a:schemeClr val="dk1"/>
                </a:solidFill>
                <a:latin typeface="Arial"/>
                <a:ea typeface="Arial"/>
                <a:cs typeface="Arial"/>
                <a:sym typeface="Arial"/>
              </a:rPr>
              <a:t>17</a:t>
            </a:r>
          </a:p>
        </p:txBody>
      </p:sp>
      <p:sp>
        <p:nvSpPr>
          <p:cNvPr id="52" name="Shape 52"/>
          <p:cNvSpPr txBox="1"/>
          <p:nvPr/>
        </p:nvSpPr>
        <p:spPr>
          <a:xfrm>
            <a:off x="4343400" y="2895600"/>
            <a:ext cx="1676399" cy="396874"/>
          </a:xfrm>
          <a:prstGeom prst="rect">
            <a:avLst/>
          </a:prstGeom>
          <a:solidFill>
            <a:srgbClr val="FFFF00"/>
          </a:solid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000" b="1" i="0" u="none" strike="noStrike" cap="none" dirty="0">
                <a:solidFill>
                  <a:schemeClr val="dk1"/>
                </a:solidFill>
                <a:latin typeface="Arial"/>
                <a:ea typeface="Arial"/>
                <a:cs typeface="Arial"/>
                <a:sym typeface="Arial"/>
              </a:rPr>
              <a:t>11</a:t>
            </a:r>
          </a:p>
        </p:txBody>
      </p:sp>
      <p:sp>
        <p:nvSpPr>
          <p:cNvPr id="53" name="Shape 53"/>
          <p:cNvSpPr txBox="1"/>
          <p:nvPr/>
        </p:nvSpPr>
        <p:spPr>
          <a:xfrm>
            <a:off x="5029200" y="3352800"/>
            <a:ext cx="609599" cy="396874"/>
          </a:xfrm>
          <a:prstGeom prst="rect">
            <a:avLst/>
          </a:prstGeom>
          <a:solidFill>
            <a:srgbClr val="FFFF00"/>
          </a:solid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000" b="1" i="0" u="none" strike="noStrike" cap="none" dirty="0">
                <a:solidFill>
                  <a:schemeClr val="dk1"/>
                </a:solidFill>
                <a:latin typeface="Arial"/>
                <a:ea typeface="Arial"/>
                <a:cs typeface="Arial"/>
                <a:sym typeface="Arial"/>
              </a:rPr>
              <a:t>11</a:t>
            </a:r>
          </a:p>
        </p:txBody>
      </p:sp>
      <p:sp>
        <p:nvSpPr>
          <p:cNvPr id="54" name="Shape 54"/>
          <p:cNvSpPr txBox="1"/>
          <p:nvPr/>
        </p:nvSpPr>
        <p:spPr>
          <a:xfrm>
            <a:off x="5029200" y="3810000"/>
            <a:ext cx="609599" cy="396874"/>
          </a:xfrm>
          <a:prstGeom prst="rect">
            <a:avLst/>
          </a:prstGeom>
          <a:solidFill>
            <a:srgbClr val="FFFF00"/>
          </a:solid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000" b="1" i="0" u="none" strike="noStrike" cap="none" dirty="0">
                <a:solidFill>
                  <a:schemeClr val="dk1"/>
                </a:solidFill>
                <a:latin typeface="Arial"/>
                <a:ea typeface="Arial"/>
                <a:cs typeface="Arial"/>
                <a:sym typeface="Arial"/>
              </a:rPr>
              <a:t>2</a:t>
            </a:r>
          </a:p>
        </p:txBody>
      </p:sp>
      <p:sp>
        <p:nvSpPr>
          <p:cNvPr id="55" name="Shape 55"/>
          <p:cNvSpPr txBox="1"/>
          <p:nvPr/>
        </p:nvSpPr>
        <p:spPr>
          <a:xfrm>
            <a:off x="4991100" y="4267200"/>
            <a:ext cx="609599" cy="396874"/>
          </a:xfrm>
          <a:prstGeom prst="rect">
            <a:avLst/>
          </a:prstGeom>
          <a:solidFill>
            <a:srgbClr val="FFFF00"/>
          </a:solid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000" b="1" i="0" u="none" strike="noStrike" cap="none">
                <a:solidFill>
                  <a:schemeClr val="dk1"/>
                </a:solidFill>
                <a:latin typeface="Arial"/>
                <a:ea typeface="Arial"/>
                <a:cs typeface="Arial"/>
                <a:sym typeface="Arial"/>
              </a:rPr>
              <a:t>17</a:t>
            </a:r>
          </a:p>
        </p:txBody>
      </p:sp>
      <p:sp>
        <p:nvSpPr>
          <p:cNvPr id="56" name="Shape 56"/>
          <p:cNvSpPr txBox="1"/>
          <p:nvPr/>
        </p:nvSpPr>
        <p:spPr>
          <a:xfrm>
            <a:off x="7442579" y="4664074"/>
            <a:ext cx="1371599" cy="307973"/>
          </a:xfrm>
          <a:prstGeom prst="rect">
            <a:avLst/>
          </a:prstGeom>
          <a:solidFill>
            <a:srgbClr val="FFFF00"/>
          </a:solid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000" b="1" i="0" u="none" strike="noStrike" cap="none" dirty="0">
                <a:solidFill>
                  <a:schemeClr val="dk1"/>
                </a:solidFill>
                <a:latin typeface="Arial"/>
                <a:ea typeface="Arial"/>
                <a:cs typeface="Arial"/>
                <a:sym typeface="Arial"/>
              </a:rPr>
              <a:t>35</a:t>
            </a:r>
          </a:p>
        </p:txBody>
      </p:sp>
      <p:sp>
        <p:nvSpPr>
          <p:cNvPr id="58" name="Shape 58"/>
          <p:cNvSpPr txBox="1"/>
          <p:nvPr/>
        </p:nvSpPr>
        <p:spPr>
          <a:xfrm>
            <a:off x="6729104" y="5130801"/>
            <a:ext cx="1066799" cy="355599"/>
          </a:xfrm>
          <a:prstGeom prst="rect">
            <a:avLst/>
          </a:prstGeom>
          <a:solidFill>
            <a:srgbClr val="FFFF00"/>
          </a:solid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000" b="1" i="0" u="none" strike="noStrike" cap="none">
                <a:solidFill>
                  <a:schemeClr val="dk1"/>
                </a:solidFill>
                <a:latin typeface="Arial"/>
                <a:ea typeface="Arial"/>
                <a:cs typeface="Arial"/>
                <a:sym typeface="Arial"/>
              </a:rPr>
              <a:t>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8379" y="206375"/>
            <a:ext cx="7772400" cy="1470024"/>
          </a:xfrm>
        </p:spPr>
        <p:txBody>
          <a:bodyPr/>
          <a:lstStyle/>
          <a:p>
            <a:r>
              <a:rPr lang="en-US" dirty="0" smtClean="0"/>
              <a:t>Answer to Do Now</a:t>
            </a:r>
            <a:endParaRPr lang="en-US" dirty="0"/>
          </a:p>
        </p:txBody>
      </p:sp>
      <p:sp>
        <p:nvSpPr>
          <p:cNvPr id="3" name="Subtitle 2"/>
          <p:cNvSpPr>
            <a:spLocks noGrp="1"/>
          </p:cNvSpPr>
          <p:nvPr>
            <p:ph type="subTitle" idx="1"/>
          </p:nvPr>
        </p:nvSpPr>
        <p:spPr>
          <a:xfrm>
            <a:off x="1480782" y="1676399"/>
            <a:ext cx="6400799" cy="1752600"/>
          </a:xfrm>
        </p:spPr>
        <p:txBody>
          <a:bodyPr/>
          <a:lstStyle/>
          <a:p>
            <a:pPr marL="203200" indent="0">
              <a:buNone/>
            </a:pPr>
            <a:r>
              <a:rPr lang="en-US" dirty="0" smtClean="0">
                <a:solidFill>
                  <a:srgbClr val="FF0000"/>
                </a:solidFill>
              </a:rPr>
              <a:t>How do we know from looking at the Periodic Table how many electrons an atom has?</a:t>
            </a:r>
          </a:p>
          <a:p>
            <a:pPr marL="203200" indent="0">
              <a:buNone/>
            </a:pPr>
            <a:r>
              <a:rPr lang="en-US" dirty="0" smtClean="0">
                <a:solidFill>
                  <a:schemeClr val="tx1"/>
                </a:solidFill>
              </a:rPr>
              <a:t>We look at the atomic number, which tells us the number of protons.  In an atom, the number of electrons is the same as the number of protons. </a:t>
            </a:r>
            <a:endParaRPr lang="en-US" dirty="0">
              <a:solidFill>
                <a:schemeClr val="tx1"/>
              </a:solidFill>
            </a:endParaRPr>
          </a:p>
        </p:txBody>
      </p:sp>
      <p:pic>
        <p:nvPicPr>
          <p:cNvPr id="4" name="Shape 26"/>
          <p:cNvPicPr preferRelativeResize="0"/>
          <p:nvPr/>
        </p:nvPicPr>
        <p:blipFill rotWithShape="1">
          <a:blip r:embed="rId2">
            <a:alphaModFix/>
          </a:blip>
          <a:srcRect/>
          <a:stretch/>
        </p:blipFill>
        <p:spPr>
          <a:xfrm>
            <a:off x="228600" y="228600"/>
            <a:ext cx="1965960" cy="1447799"/>
          </a:xfrm>
          <a:prstGeom prst="rect">
            <a:avLst/>
          </a:prstGeom>
          <a:noFill/>
          <a:ln>
            <a:noFill/>
          </a:ln>
        </p:spPr>
      </p:pic>
    </p:spTree>
    <p:extLst>
      <p:ext uri="{BB962C8B-B14F-4D97-AF65-F5344CB8AC3E}">
        <p14:creationId xmlns:p14="http://schemas.microsoft.com/office/powerpoint/2010/main" val="2335552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871" y="206375"/>
            <a:ext cx="7772400" cy="1470024"/>
          </a:xfrm>
        </p:spPr>
        <p:txBody>
          <a:bodyPr/>
          <a:lstStyle/>
          <a:p>
            <a:r>
              <a:rPr lang="en-US" dirty="0" smtClean="0"/>
              <a:t>Vocabulary Refresher </a:t>
            </a:r>
            <a:endParaRPr lang="en-US" dirty="0"/>
          </a:p>
        </p:txBody>
      </p:sp>
      <p:sp>
        <p:nvSpPr>
          <p:cNvPr id="3" name="Subtitle 2"/>
          <p:cNvSpPr>
            <a:spLocks noGrp="1"/>
          </p:cNvSpPr>
          <p:nvPr>
            <p:ph type="subTitle" idx="1"/>
          </p:nvPr>
        </p:nvSpPr>
        <p:spPr>
          <a:xfrm>
            <a:off x="1480782" y="1676399"/>
            <a:ext cx="6400799" cy="2404282"/>
          </a:xfrm>
        </p:spPr>
        <p:txBody>
          <a:bodyPr/>
          <a:lstStyle/>
          <a:p>
            <a:pPr marL="203200" indent="0">
              <a:buNone/>
            </a:pPr>
            <a:r>
              <a:rPr lang="en-US" dirty="0" smtClean="0">
                <a:solidFill>
                  <a:schemeClr val="tx1"/>
                </a:solidFill>
              </a:rPr>
              <a:t>atom </a:t>
            </a:r>
          </a:p>
          <a:p>
            <a:pPr marL="203200" indent="0">
              <a:buNone/>
            </a:pPr>
            <a:r>
              <a:rPr lang="en-US" dirty="0" smtClean="0">
                <a:solidFill>
                  <a:schemeClr val="tx1"/>
                </a:solidFill>
              </a:rPr>
              <a:t>proton </a:t>
            </a:r>
          </a:p>
          <a:p>
            <a:pPr marL="203200" indent="0">
              <a:buNone/>
            </a:pPr>
            <a:r>
              <a:rPr lang="en-US" dirty="0" smtClean="0">
                <a:solidFill>
                  <a:schemeClr val="tx1"/>
                </a:solidFill>
              </a:rPr>
              <a:t>neutron </a:t>
            </a:r>
          </a:p>
          <a:p>
            <a:pPr marL="203200" indent="0">
              <a:buNone/>
            </a:pPr>
            <a:r>
              <a:rPr lang="en-US" dirty="0" smtClean="0">
                <a:solidFill>
                  <a:schemeClr val="tx1"/>
                </a:solidFill>
              </a:rPr>
              <a:t>electron</a:t>
            </a:r>
          </a:p>
          <a:p>
            <a:pPr marL="203200" indent="0">
              <a:buNone/>
            </a:pPr>
            <a:r>
              <a:rPr lang="en-US" dirty="0" smtClean="0">
                <a:solidFill>
                  <a:schemeClr val="tx1"/>
                </a:solidFill>
              </a:rPr>
              <a:t>electron shell (energy level) </a:t>
            </a:r>
          </a:p>
          <a:p>
            <a:pPr marL="203200" indent="0">
              <a:buNone/>
            </a:pPr>
            <a:endParaRPr lang="en-US" dirty="0" smtClean="0">
              <a:solidFill>
                <a:schemeClr val="tx1"/>
              </a:solidFill>
            </a:endParaRPr>
          </a:p>
          <a:p>
            <a:pPr marL="203200" indent="0">
              <a:buNone/>
            </a:pPr>
            <a:endParaRPr lang="en-US" sz="2000" dirty="0" smtClean="0">
              <a:solidFill>
                <a:schemeClr val="tx1"/>
              </a:solidFill>
            </a:endParaRPr>
          </a:p>
          <a:p>
            <a:pPr marL="203200" indent="0">
              <a:buNone/>
            </a:pPr>
            <a:endParaRPr lang="en-US" dirty="0">
              <a:solidFill>
                <a:schemeClr val="tx1"/>
              </a:solidFill>
            </a:endParaRPr>
          </a:p>
        </p:txBody>
      </p:sp>
      <p:pic>
        <p:nvPicPr>
          <p:cNvPr id="4" name="Shape 26"/>
          <p:cNvPicPr preferRelativeResize="0"/>
          <p:nvPr/>
        </p:nvPicPr>
        <p:blipFill rotWithShape="1">
          <a:blip r:embed="rId2">
            <a:alphaModFix/>
          </a:blip>
          <a:srcRect/>
          <a:stretch/>
        </p:blipFill>
        <p:spPr>
          <a:xfrm>
            <a:off x="228600" y="228600"/>
            <a:ext cx="1965960" cy="1447799"/>
          </a:xfrm>
          <a:prstGeom prst="rect">
            <a:avLst/>
          </a:prstGeom>
          <a:noFill/>
          <a:ln>
            <a:noFill/>
          </a:ln>
        </p:spPr>
      </p:pic>
    </p:spTree>
    <p:extLst>
      <p:ext uri="{BB962C8B-B14F-4D97-AF65-F5344CB8AC3E}">
        <p14:creationId xmlns:p14="http://schemas.microsoft.com/office/powerpoint/2010/main" val="2132226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871" y="206375"/>
            <a:ext cx="7772400" cy="1470024"/>
          </a:xfrm>
        </p:spPr>
        <p:txBody>
          <a:bodyPr/>
          <a:lstStyle/>
          <a:p>
            <a:r>
              <a:rPr lang="en-US" dirty="0" smtClean="0"/>
              <a:t>Vocabulary Refresher </a:t>
            </a:r>
            <a:endParaRPr lang="en-US" dirty="0"/>
          </a:p>
        </p:txBody>
      </p:sp>
      <p:sp>
        <p:nvSpPr>
          <p:cNvPr id="3" name="Subtitle 2"/>
          <p:cNvSpPr>
            <a:spLocks noGrp="1"/>
          </p:cNvSpPr>
          <p:nvPr>
            <p:ph type="subTitle" idx="1"/>
          </p:nvPr>
        </p:nvSpPr>
        <p:spPr>
          <a:xfrm>
            <a:off x="228600" y="1676399"/>
            <a:ext cx="8806218" cy="2404282"/>
          </a:xfrm>
        </p:spPr>
        <p:txBody>
          <a:bodyPr/>
          <a:lstStyle/>
          <a:p>
            <a:pPr marL="203200" indent="0">
              <a:buNone/>
            </a:pPr>
            <a:r>
              <a:rPr lang="en-US" u="sng" dirty="0" smtClean="0">
                <a:solidFill>
                  <a:schemeClr val="tx1"/>
                </a:solidFill>
              </a:rPr>
              <a:t>atom</a:t>
            </a:r>
            <a:r>
              <a:rPr lang="en-US" dirty="0" smtClean="0">
                <a:solidFill>
                  <a:schemeClr val="tx1"/>
                </a:solidFill>
              </a:rPr>
              <a:t> – smallest object that can retain the properties of the element</a:t>
            </a:r>
          </a:p>
          <a:p>
            <a:pPr marL="203200" indent="0">
              <a:buNone/>
            </a:pPr>
            <a:r>
              <a:rPr lang="en-US" u="sng" dirty="0" smtClean="0">
                <a:solidFill>
                  <a:schemeClr val="tx1"/>
                </a:solidFill>
              </a:rPr>
              <a:t>proton</a:t>
            </a:r>
            <a:r>
              <a:rPr lang="en-US" dirty="0" smtClean="0">
                <a:solidFill>
                  <a:schemeClr val="tx1"/>
                </a:solidFill>
              </a:rPr>
              <a:t> – positive charge, in nucleus</a:t>
            </a:r>
          </a:p>
          <a:p>
            <a:pPr marL="203200" indent="0">
              <a:buNone/>
            </a:pPr>
            <a:r>
              <a:rPr lang="en-US" u="sng" dirty="0">
                <a:solidFill>
                  <a:schemeClr val="tx1"/>
                </a:solidFill>
              </a:rPr>
              <a:t>n</a:t>
            </a:r>
            <a:r>
              <a:rPr lang="en-US" u="sng" dirty="0" smtClean="0">
                <a:solidFill>
                  <a:schemeClr val="tx1"/>
                </a:solidFill>
              </a:rPr>
              <a:t>eutron</a:t>
            </a:r>
            <a:r>
              <a:rPr lang="en-US" dirty="0" smtClean="0">
                <a:solidFill>
                  <a:schemeClr val="tx1"/>
                </a:solidFill>
              </a:rPr>
              <a:t> – no charge, in nucleus </a:t>
            </a:r>
          </a:p>
          <a:p>
            <a:pPr marL="203200" indent="0">
              <a:buNone/>
            </a:pPr>
            <a:r>
              <a:rPr lang="en-US" u="sng" dirty="0" smtClean="0">
                <a:solidFill>
                  <a:schemeClr val="tx1"/>
                </a:solidFill>
              </a:rPr>
              <a:t>electron</a:t>
            </a:r>
            <a:r>
              <a:rPr lang="en-US" dirty="0" smtClean="0">
                <a:solidFill>
                  <a:schemeClr val="tx1"/>
                </a:solidFill>
              </a:rPr>
              <a:t> – negative charge, orbits the nucleus of an atom</a:t>
            </a:r>
          </a:p>
          <a:p>
            <a:pPr marL="203200" indent="0">
              <a:buNone/>
            </a:pPr>
            <a:r>
              <a:rPr lang="en-US" u="sng" dirty="0" smtClean="0">
                <a:solidFill>
                  <a:schemeClr val="tx1"/>
                </a:solidFill>
              </a:rPr>
              <a:t>electron shell </a:t>
            </a:r>
            <a:r>
              <a:rPr lang="en-US" dirty="0" smtClean="0">
                <a:solidFill>
                  <a:schemeClr val="tx1"/>
                </a:solidFill>
              </a:rPr>
              <a:t>(energy level) – where electrons orbit the nucleus</a:t>
            </a:r>
          </a:p>
          <a:p>
            <a:pPr marL="203200" indent="0">
              <a:buNone/>
            </a:pPr>
            <a:endParaRPr lang="en-US" dirty="0" smtClean="0">
              <a:solidFill>
                <a:schemeClr val="tx1"/>
              </a:solidFill>
            </a:endParaRPr>
          </a:p>
          <a:p>
            <a:pPr marL="203200" indent="0">
              <a:buNone/>
            </a:pPr>
            <a:endParaRPr lang="en-US" sz="2000" dirty="0" smtClean="0">
              <a:solidFill>
                <a:schemeClr val="tx1"/>
              </a:solidFill>
            </a:endParaRPr>
          </a:p>
          <a:p>
            <a:pPr marL="203200" indent="0">
              <a:buNone/>
            </a:pPr>
            <a:endParaRPr lang="en-US" dirty="0">
              <a:solidFill>
                <a:schemeClr val="tx1"/>
              </a:solidFill>
            </a:endParaRPr>
          </a:p>
        </p:txBody>
      </p:sp>
      <p:pic>
        <p:nvPicPr>
          <p:cNvPr id="4" name="Shape 26"/>
          <p:cNvPicPr preferRelativeResize="0"/>
          <p:nvPr/>
        </p:nvPicPr>
        <p:blipFill rotWithShape="1">
          <a:blip r:embed="rId2">
            <a:alphaModFix/>
          </a:blip>
          <a:srcRect/>
          <a:stretch/>
        </p:blipFill>
        <p:spPr>
          <a:xfrm>
            <a:off x="228600" y="228600"/>
            <a:ext cx="1965960" cy="1447799"/>
          </a:xfrm>
          <a:prstGeom prst="rect">
            <a:avLst/>
          </a:prstGeom>
          <a:noFill/>
          <a:ln>
            <a:noFill/>
          </a:ln>
        </p:spPr>
      </p:pic>
    </p:spTree>
    <p:extLst>
      <p:ext uri="{BB962C8B-B14F-4D97-AF65-F5344CB8AC3E}">
        <p14:creationId xmlns:p14="http://schemas.microsoft.com/office/powerpoint/2010/main" val="2173980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8379" y="206375"/>
            <a:ext cx="7772400" cy="1470024"/>
          </a:xfrm>
        </p:spPr>
        <p:txBody>
          <a:bodyPr/>
          <a:lstStyle/>
          <a:p>
            <a:r>
              <a:rPr lang="en-US" dirty="0" smtClean="0"/>
              <a:t>Today’s Agenda</a:t>
            </a:r>
            <a:endParaRPr lang="en-US" dirty="0"/>
          </a:p>
        </p:txBody>
      </p:sp>
      <p:sp>
        <p:nvSpPr>
          <p:cNvPr id="3" name="Subtitle 2"/>
          <p:cNvSpPr>
            <a:spLocks noGrp="1"/>
          </p:cNvSpPr>
          <p:nvPr>
            <p:ph type="subTitle" idx="1"/>
          </p:nvPr>
        </p:nvSpPr>
        <p:spPr>
          <a:xfrm>
            <a:off x="1426191" y="1553569"/>
            <a:ext cx="6400799" cy="1752600"/>
          </a:xfrm>
        </p:spPr>
        <p:txBody>
          <a:bodyPr/>
          <a:lstStyle/>
          <a:p>
            <a:pPr marL="717550" indent="-514350">
              <a:buAutoNum type="arabicPeriod"/>
            </a:pPr>
            <a:r>
              <a:rPr lang="en-US" dirty="0" smtClean="0">
                <a:solidFill>
                  <a:schemeClr val="tx1"/>
                </a:solidFill>
              </a:rPr>
              <a:t>Listen to song/Watch a video on the atom (look at structure of atoms)</a:t>
            </a:r>
          </a:p>
          <a:p>
            <a:pPr marL="717550" indent="-514350">
              <a:buAutoNum type="arabicPeriod"/>
            </a:pPr>
            <a:r>
              <a:rPr lang="en-US" dirty="0" smtClean="0">
                <a:solidFill>
                  <a:schemeClr val="tx1"/>
                </a:solidFill>
              </a:rPr>
              <a:t>Discuss the structure of atoms</a:t>
            </a:r>
          </a:p>
          <a:p>
            <a:pPr marL="717550" indent="-514350">
              <a:buAutoNum type="arabicPeriod"/>
            </a:pPr>
            <a:r>
              <a:rPr lang="en-US" dirty="0" smtClean="0">
                <a:solidFill>
                  <a:schemeClr val="tx1"/>
                </a:solidFill>
              </a:rPr>
              <a:t>Build a human Bohr model the classroom</a:t>
            </a:r>
          </a:p>
          <a:p>
            <a:pPr marL="717550" indent="-514350">
              <a:buAutoNum type="arabicPeriod"/>
            </a:pPr>
            <a:r>
              <a:rPr lang="en-US" dirty="0" smtClean="0">
                <a:solidFill>
                  <a:schemeClr val="tx1"/>
                </a:solidFill>
              </a:rPr>
              <a:t>Construct a Bohr Model</a:t>
            </a:r>
          </a:p>
          <a:p>
            <a:pPr marL="717550" indent="-514350">
              <a:buAutoNum type="arabicPeriod"/>
            </a:pPr>
            <a:r>
              <a:rPr lang="en-US" dirty="0" smtClean="0">
                <a:solidFill>
                  <a:schemeClr val="tx1"/>
                </a:solidFill>
              </a:rPr>
              <a:t>Finish up our element research projects</a:t>
            </a:r>
          </a:p>
          <a:p>
            <a:pPr marL="717550" indent="-514350">
              <a:buAutoNum type="arabicPeriod"/>
            </a:pPr>
            <a:endParaRPr lang="en-US" dirty="0">
              <a:solidFill>
                <a:schemeClr val="tx1"/>
              </a:solidFill>
            </a:endParaRPr>
          </a:p>
        </p:txBody>
      </p:sp>
      <p:pic>
        <p:nvPicPr>
          <p:cNvPr id="4" name="Shape 26"/>
          <p:cNvPicPr preferRelativeResize="0"/>
          <p:nvPr/>
        </p:nvPicPr>
        <p:blipFill rotWithShape="1">
          <a:blip r:embed="rId2">
            <a:alphaModFix/>
          </a:blip>
          <a:srcRect/>
          <a:stretch/>
        </p:blipFill>
        <p:spPr>
          <a:xfrm>
            <a:off x="228600" y="228600"/>
            <a:ext cx="1965960" cy="1447799"/>
          </a:xfrm>
          <a:prstGeom prst="rect">
            <a:avLst/>
          </a:prstGeom>
          <a:noFill/>
          <a:ln>
            <a:noFill/>
          </a:ln>
        </p:spPr>
      </p:pic>
    </p:spTree>
    <p:extLst>
      <p:ext uri="{BB962C8B-B14F-4D97-AF65-F5344CB8AC3E}">
        <p14:creationId xmlns:p14="http://schemas.microsoft.com/office/powerpoint/2010/main" val="1333360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8379" y="206375"/>
            <a:ext cx="7772400" cy="1470024"/>
          </a:xfrm>
        </p:spPr>
        <p:txBody>
          <a:bodyPr/>
          <a:lstStyle/>
          <a:p>
            <a:r>
              <a:rPr lang="en-US" dirty="0" smtClean="0"/>
              <a:t>Song/Video</a:t>
            </a:r>
            <a:endParaRPr lang="en-US" dirty="0"/>
          </a:p>
        </p:txBody>
      </p:sp>
      <p:sp>
        <p:nvSpPr>
          <p:cNvPr id="3" name="Subtitle 2"/>
          <p:cNvSpPr>
            <a:spLocks noGrp="1"/>
          </p:cNvSpPr>
          <p:nvPr>
            <p:ph type="subTitle" idx="1"/>
          </p:nvPr>
        </p:nvSpPr>
        <p:spPr>
          <a:xfrm>
            <a:off x="1426191" y="1553569"/>
            <a:ext cx="6400799" cy="1752600"/>
          </a:xfrm>
        </p:spPr>
        <p:txBody>
          <a:bodyPr/>
          <a:lstStyle/>
          <a:p>
            <a:pPr marL="717550" indent="-514350">
              <a:buAutoNum type="arabicPeriod"/>
            </a:pPr>
            <a:r>
              <a:rPr lang="en-US" dirty="0" smtClean="0">
                <a:solidFill>
                  <a:schemeClr val="tx1"/>
                </a:solidFill>
                <a:hlinkClick r:id="rId2"/>
              </a:rPr>
              <a:t>Meet the Elements </a:t>
            </a:r>
            <a:r>
              <a:rPr lang="en-US" dirty="0" smtClean="0">
                <a:solidFill>
                  <a:schemeClr val="tx1"/>
                </a:solidFill>
              </a:rPr>
              <a:t>- Lyric Sheets for Binders </a:t>
            </a:r>
          </a:p>
          <a:p>
            <a:pPr marL="717550" indent="-514350">
              <a:buAutoNum type="arabicPeriod"/>
            </a:pPr>
            <a:r>
              <a:rPr lang="en-US" dirty="0" smtClean="0">
                <a:solidFill>
                  <a:schemeClr val="tx1"/>
                </a:solidFill>
                <a:hlinkClick r:id="rId3"/>
              </a:rPr>
              <a:t>Video</a:t>
            </a:r>
            <a:r>
              <a:rPr lang="en-US" dirty="0" smtClean="0">
                <a:solidFill>
                  <a:schemeClr val="tx1"/>
                </a:solidFill>
              </a:rPr>
              <a:t> – Look at the structure of the atom while watching, note where the protons, neutrons and electrons go</a:t>
            </a:r>
            <a:endParaRPr lang="en-US" dirty="0">
              <a:solidFill>
                <a:schemeClr val="tx1"/>
              </a:solidFill>
            </a:endParaRPr>
          </a:p>
        </p:txBody>
      </p:sp>
      <p:pic>
        <p:nvPicPr>
          <p:cNvPr id="4" name="Shape 26"/>
          <p:cNvPicPr preferRelativeResize="0"/>
          <p:nvPr/>
        </p:nvPicPr>
        <p:blipFill rotWithShape="1">
          <a:blip r:embed="rId4">
            <a:alphaModFix/>
          </a:blip>
          <a:srcRect/>
          <a:stretch/>
        </p:blipFill>
        <p:spPr>
          <a:xfrm>
            <a:off x="228600" y="228600"/>
            <a:ext cx="1965960" cy="1447799"/>
          </a:xfrm>
          <a:prstGeom prst="rect">
            <a:avLst/>
          </a:prstGeom>
          <a:noFill/>
          <a:ln>
            <a:noFill/>
          </a:ln>
        </p:spPr>
      </p:pic>
    </p:spTree>
    <p:extLst>
      <p:ext uri="{BB962C8B-B14F-4D97-AF65-F5344CB8AC3E}">
        <p14:creationId xmlns:p14="http://schemas.microsoft.com/office/powerpoint/2010/main" val="1396692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8379" y="206375"/>
            <a:ext cx="7772400" cy="1470024"/>
          </a:xfrm>
        </p:spPr>
        <p:txBody>
          <a:bodyPr/>
          <a:lstStyle/>
          <a:p>
            <a:r>
              <a:rPr lang="en-US" dirty="0" smtClean="0"/>
              <a:t>Bohr Models</a:t>
            </a:r>
            <a:endParaRPr lang="en-US" dirty="0"/>
          </a:p>
        </p:txBody>
      </p:sp>
      <p:sp>
        <p:nvSpPr>
          <p:cNvPr id="3" name="Subtitle 2"/>
          <p:cNvSpPr>
            <a:spLocks noGrp="1"/>
          </p:cNvSpPr>
          <p:nvPr>
            <p:ph type="subTitle" idx="1"/>
          </p:nvPr>
        </p:nvSpPr>
        <p:spPr>
          <a:xfrm>
            <a:off x="508380" y="1676398"/>
            <a:ext cx="7966880" cy="2649941"/>
          </a:xfrm>
        </p:spPr>
        <p:txBody>
          <a:bodyPr/>
          <a:lstStyle/>
          <a:p>
            <a:pPr marL="203200" indent="0">
              <a:buNone/>
            </a:pPr>
            <a:r>
              <a:rPr lang="en-US" dirty="0" smtClean="0">
                <a:solidFill>
                  <a:srgbClr val="FF0000"/>
                </a:solidFill>
              </a:rPr>
              <a:t>What is a Bohr model? </a:t>
            </a:r>
            <a:r>
              <a:rPr lang="en-US" dirty="0" smtClean="0"/>
              <a:t>The </a:t>
            </a:r>
            <a:r>
              <a:rPr lang="en-US" dirty="0"/>
              <a:t>Bohr model shows that the electrons in atoms are in orbits </a:t>
            </a:r>
            <a:r>
              <a:rPr lang="en-US" dirty="0" smtClean="0"/>
              <a:t>around </a:t>
            </a:r>
            <a:r>
              <a:rPr lang="en-US" dirty="0"/>
              <a:t>the </a:t>
            </a:r>
            <a:r>
              <a:rPr lang="en-US" dirty="0" smtClean="0"/>
              <a:t>nucleus. It also shows the protons and neutrons contained within the nucleus. </a:t>
            </a:r>
            <a:endParaRPr lang="en-US" dirty="0" smtClean="0">
              <a:solidFill>
                <a:srgbClr val="FF0000"/>
              </a:solidFill>
            </a:endParaRPr>
          </a:p>
        </p:txBody>
      </p:sp>
      <p:pic>
        <p:nvPicPr>
          <p:cNvPr id="4" name="Shape 26"/>
          <p:cNvPicPr preferRelativeResize="0"/>
          <p:nvPr/>
        </p:nvPicPr>
        <p:blipFill rotWithShape="1">
          <a:blip r:embed="rId2">
            <a:alphaModFix/>
          </a:blip>
          <a:srcRect/>
          <a:stretch/>
        </p:blipFill>
        <p:spPr>
          <a:xfrm>
            <a:off x="228600" y="228600"/>
            <a:ext cx="1965960" cy="1447799"/>
          </a:xfrm>
          <a:prstGeom prst="rect">
            <a:avLst/>
          </a:prstGeom>
          <a:noFill/>
          <a:ln>
            <a:noFill/>
          </a:ln>
        </p:spPr>
      </p:pic>
    </p:spTree>
    <p:extLst>
      <p:ext uri="{BB962C8B-B14F-4D97-AF65-F5344CB8AC3E}">
        <p14:creationId xmlns:p14="http://schemas.microsoft.com/office/powerpoint/2010/main" val="3318214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8379" y="206375"/>
            <a:ext cx="7772400" cy="1470024"/>
          </a:xfrm>
        </p:spPr>
        <p:txBody>
          <a:bodyPr/>
          <a:lstStyle/>
          <a:p>
            <a:r>
              <a:rPr lang="en-US" dirty="0" smtClean="0"/>
              <a:t>Helium atom </a:t>
            </a:r>
            <a:endParaRPr lang="en-US" dirty="0"/>
          </a:p>
        </p:txBody>
      </p:sp>
      <p:sp>
        <p:nvSpPr>
          <p:cNvPr id="3" name="Subtitle 2"/>
          <p:cNvSpPr>
            <a:spLocks noGrp="1"/>
          </p:cNvSpPr>
          <p:nvPr>
            <p:ph type="subTitle" idx="1"/>
          </p:nvPr>
        </p:nvSpPr>
        <p:spPr>
          <a:xfrm>
            <a:off x="0" y="1553569"/>
            <a:ext cx="8966579" cy="1353404"/>
          </a:xfrm>
        </p:spPr>
        <p:txBody>
          <a:bodyPr/>
          <a:lstStyle/>
          <a:p>
            <a:pPr marL="203200" indent="0" algn="ctr">
              <a:buNone/>
            </a:pPr>
            <a:r>
              <a:rPr lang="en-US" dirty="0" smtClean="0">
                <a:solidFill>
                  <a:schemeClr val="tx1"/>
                </a:solidFill>
              </a:rPr>
              <a:t>Helium is in period 1 (row 1 of Periodic Table)so it contains 1 electron shell.  It has 2 protons, 2 neutrons and 2 electrons</a:t>
            </a:r>
            <a:endParaRPr lang="en-US" dirty="0">
              <a:solidFill>
                <a:schemeClr val="tx1"/>
              </a:solidFill>
            </a:endParaRPr>
          </a:p>
        </p:txBody>
      </p:sp>
      <p:pic>
        <p:nvPicPr>
          <p:cNvPr id="4" name="Shape 26"/>
          <p:cNvPicPr preferRelativeResize="0"/>
          <p:nvPr/>
        </p:nvPicPr>
        <p:blipFill rotWithShape="1">
          <a:blip r:embed="rId2">
            <a:alphaModFix/>
          </a:blip>
          <a:srcRect/>
          <a:stretch/>
        </p:blipFill>
        <p:spPr>
          <a:xfrm>
            <a:off x="228600" y="228600"/>
            <a:ext cx="1965960" cy="1447799"/>
          </a:xfrm>
          <a:prstGeom prst="rect">
            <a:avLst/>
          </a:prstGeom>
          <a:noFill/>
          <a:ln>
            <a:noFill/>
          </a:ln>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3889" y="3138985"/>
            <a:ext cx="5458606" cy="3574548"/>
          </a:xfrm>
          <a:prstGeom prst="rect">
            <a:avLst/>
          </a:prstGeom>
        </p:spPr>
      </p:pic>
    </p:spTree>
    <p:extLst>
      <p:ext uri="{BB962C8B-B14F-4D97-AF65-F5344CB8AC3E}">
        <p14:creationId xmlns:p14="http://schemas.microsoft.com/office/powerpoint/2010/main" val="9889685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587" y="661987"/>
            <a:ext cx="8886825" cy="5534025"/>
          </a:xfrm>
          <a:prstGeom prst="rect">
            <a:avLst/>
          </a:prstGeom>
        </p:spPr>
      </p:pic>
      <p:sp>
        <p:nvSpPr>
          <p:cNvPr id="3" name="TextBox 2"/>
          <p:cNvSpPr txBox="1"/>
          <p:nvPr/>
        </p:nvSpPr>
        <p:spPr>
          <a:xfrm>
            <a:off x="2129050" y="200322"/>
            <a:ext cx="7014950" cy="461665"/>
          </a:xfrm>
          <a:prstGeom prst="rect">
            <a:avLst/>
          </a:prstGeom>
          <a:noFill/>
        </p:spPr>
        <p:txBody>
          <a:bodyPr wrap="square" rtlCol="0">
            <a:spAutoFit/>
          </a:bodyPr>
          <a:lstStyle/>
          <a:p>
            <a:r>
              <a:rPr lang="en-US" sz="2400" b="1" dirty="0" smtClean="0"/>
              <a:t>Found on Page 10 of your INB</a:t>
            </a:r>
            <a:endParaRPr lang="en-US" sz="2400" b="1" dirty="0"/>
          </a:p>
        </p:txBody>
      </p:sp>
    </p:spTree>
    <p:extLst>
      <p:ext uri="{BB962C8B-B14F-4D97-AF65-F5344CB8AC3E}">
        <p14:creationId xmlns:p14="http://schemas.microsoft.com/office/powerpoint/2010/main" val="2639180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TotalTime>
  <Words>791</Words>
  <Application>Microsoft Office PowerPoint</Application>
  <PresentationFormat>On-screen Show (4:3)</PresentationFormat>
  <Paragraphs>123</Paragraphs>
  <Slides>19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Times New Roman</vt:lpstr>
      <vt:lpstr>Arial</vt:lpstr>
      <vt:lpstr>Arimo</vt:lpstr>
      <vt:lpstr>Wingdings</vt:lpstr>
      <vt:lpstr>MS PGothic</vt:lpstr>
      <vt:lpstr>Arial Black</vt:lpstr>
      <vt:lpstr>Default Design</vt:lpstr>
      <vt:lpstr>DO NOW</vt:lpstr>
      <vt:lpstr>Answer to Do Now</vt:lpstr>
      <vt:lpstr>Vocabulary Refresher </vt:lpstr>
      <vt:lpstr>Vocabulary Refresher </vt:lpstr>
      <vt:lpstr>Today’s Agenda</vt:lpstr>
      <vt:lpstr>Song/Video</vt:lpstr>
      <vt:lpstr>Bohr Models</vt:lpstr>
      <vt:lpstr>Helium atom </vt:lpstr>
      <vt:lpstr>PowerPoint Presentation</vt:lpstr>
      <vt:lpstr>Electron shells</vt:lpstr>
      <vt:lpstr>Steps to Create  a Bohr Model</vt:lpstr>
      <vt:lpstr>Guided Practice</vt:lpstr>
      <vt:lpstr>PowerPoint Presentation</vt:lpstr>
      <vt:lpstr>        Human Bohr model</vt:lpstr>
      <vt:lpstr>Paper plate Bohr model</vt:lpstr>
      <vt:lpstr>Exit Ticket</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Howard</dc:creator>
  <cp:lastModifiedBy>Kim Howard</cp:lastModifiedBy>
  <cp:revision>19</cp:revision>
  <dcterms:modified xsi:type="dcterms:W3CDTF">2017-09-18T21:16:58Z</dcterms:modified>
</cp:coreProperties>
</file>